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0" r:id="rId2"/>
  </p:sldMasterIdLst>
  <p:notesMasterIdLst>
    <p:notesMasterId r:id="rId35"/>
  </p:notesMasterIdLst>
  <p:handoutMasterIdLst>
    <p:handoutMasterId r:id="rId36"/>
  </p:handoutMasterIdLst>
  <p:sldIdLst>
    <p:sldId id="256" r:id="rId3"/>
    <p:sldId id="289" r:id="rId4"/>
    <p:sldId id="296" r:id="rId5"/>
    <p:sldId id="280" r:id="rId6"/>
    <p:sldId id="285" r:id="rId7"/>
    <p:sldId id="288" r:id="rId8"/>
    <p:sldId id="297" r:id="rId9"/>
    <p:sldId id="326" r:id="rId10"/>
    <p:sldId id="312" r:id="rId11"/>
    <p:sldId id="275" r:id="rId12"/>
    <p:sldId id="299" r:id="rId13"/>
    <p:sldId id="327" r:id="rId14"/>
    <p:sldId id="325" r:id="rId15"/>
    <p:sldId id="314" r:id="rId16"/>
    <p:sldId id="328" r:id="rId17"/>
    <p:sldId id="330" r:id="rId18"/>
    <p:sldId id="329" r:id="rId19"/>
    <p:sldId id="331" r:id="rId20"/>
    <p:sldId id="332" r:id="rId21"/>
    <p:sldId id="313" r:id="rId22"/>
    <p:sldId id="316" r:id="rId23"/>
    <p:sldId id="333" r:id="rId24"/>
    <p:sldId id="317" r:id="rId25"/>
    <p:sldId id="300" r:id="rId26"/>
    <p:sldId id="335" r:id="rId27"/>
    <p:sldId id="334" r:id="rId28"/>
    <p:sldId id="336" r:id="rId29"/>
    <p:sldId id="319" r:id="rId30"/>
    <p:sldId id="320" r:id="rId31"/>
    <p:sldId id="322" r:id="rId32"/>
    <p:sldId id="323" r:id="rId33"/>
    <p:sldId id="259" r:id="rId34"/>
  </p:sldIdLst>
  <p:sldSz cx="12188825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E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05" autoAdjust="0"/>
    <p:restoredTop sz="94798" autoAdjust="0"/>
  </p:normalViewPr>
  <p:slideViewPr>
    <p:cSldViewPr>
      <p:cViewPr varScale="1">
        <p:scale>
          <a:sx n="103" d="100"/>
          <a:sy n="103" d="100"/>
        </p:scale>
        <p:origin x="200" y="88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-824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02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6DEEBB-8103-4905-BFA7-1AABD791E139}" type="datetime1">
              <a:rPr lang="en-GB" smtClean="0"/>
              <a:t>11/06/2025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50423A-8BCE-448E-A97B-03A88B2B12C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49FB856-3FCA-4EC2-AB16-994754ED6FD3}" type="datetime1">
              <a:rPr lang="en-GB" noProof="0" smtClean="0"/>
              <a:t>11/06/2025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F2A70B-78F2-4DCF-B53B-C990D2FAFB8A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7188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Just read</a:t>
            </a:r>
          </a:p>
          <a:p>
            <a:endParaRPr lang="en-GB" dirty="0"/>
          </a:p>
          <a:p>
            <a:r>
              <a:rPr lang="en-GB" dirty="0"/>
              <a:t>Engineers need the freedom to explore but lack of tools!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103B1A-94AA-49D7-B9B4-9E348FDD524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08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full transformation first, then all u=0 except u1.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n-GB" noProof="0" smtClean="0"/>
              <a:t>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0444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182B90-E44D-4C5F-87B6-95420555EA1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446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GB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9A6065-5E4F-4300-9D6C-C2C56B44B0CF}" type="datetime1">
              <a:rPr lang="en-GB" noProof="0" smtClean="0"/>
              <a:t>11/06/2025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 rtlCol="0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39ABCB-B213-48A2-AE44-D574A85F055F}" type="datetime1">
              <a:rPr lang="en-GB" noProof="0" smtClean="0"/>
              <a:t>11/06/2025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94711-1DB5-48FC-A74F-CD2EBF75C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5017D7-1CD7-4C72-A453-809300F9C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0F26B-0175-461D-A1D4-465065ED7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1DF0D-4E92-4859-A405-C01E97CF74C8}" type="datetimeFigureOut">
              <a:rPr lang="en-GB" smtClean="0"/>
              <a:t>11/06/2025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E6C37-0ED5-46AF-8018-C913431B7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F876B-BD79-4FCD-9930-4A2E1B0B3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6EBEA-B5B5-436E-AF3A-39EDCD25F4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088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84D9E-401D-464E-82F0-69A623AB0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38A3C-09FD-4045-844A-E486B771B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68B61-1AC5-42E4-8F67-05036E3C0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1DF0D-4E92-4859-A405-C01E97CF74C8}" type="datetimeFigureOut">
              <a:rPr lang="en-GB" smtClean="0"/>
              <a:t>11/06/2025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DB9B4-2DA1-4AEC-9527-F7C5BA565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340EE-050C-4728-A860-4B68A1F7F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6EBEA-B5B5-436E-AF3A-39EDCD25F4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763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1FF29-855A-47A7-8448-C76B66A3F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5666F-0202-4326-87DB-14A1CB680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29100-41A9-4DAF-9FEA-C61B4722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1DF0D-4E92-4859-A405-C01E97CF74C8}" type="datetimeFigureOut">
              <a:rPr lang="en-GB" smtClean="0"/>
              <a:t>11/06/2025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F226F-8B6E-4C9C-BB61-8EB9EB36A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1539A-B19B-4E0B-97BB-79895D4E3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6EBEA-B5B5-436E-AF3A-39EDCD25F4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528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2D68A-8F2C-44EB-8517-C7D7A77AB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E55C8-0F0F-4697-8AA7-8954BEA98A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845B8-3367-4FB4-AF6A-9E0899F7A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2A2FC9-8F4D-488B-A6C3-3B876F026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1DF0D-4E92-4859-A405-C01E97CF74C8}" type="datetimeFigureOut">
              <a:rPr lang="en-GB" smtClean="0"/>
              <a:t>11/06/2025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80437-B652-4D94-8547-FB919AA3A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CBFFC-F64D-4A62-A569-3F5943025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6EBEA-B5B5-436E-AF3A-39EDCD25F4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829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0012A-9FE6-4993-A892-19045B15D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4881A-159E-4E4F-B0E7-F412EE924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940FE-EAAD-4FEB-931E-78F02059C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ED766A-AC40-43F2-B989-E61BC2A5AB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DC7735-23EC-4E0A-8F0A-D097BD5873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6BD95B-1DB8-4633-8D06-BDDB304F4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1DF0D-4E92-4859-A405-C01E97CF74C8}" type="datetimeFigureOut">
              <a:rPr lang="en-GB" smtClean="0"/>
              <a:t>11/06/2025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97FD49-7EBA-4ED0-A505-920E8D5D9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ACFD90-4F9C-410C-9B48-C9F8BCFFD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6EBEA-B5B5-436E-AF3A-39EDCD25F4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533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878F6-327F-46A8-836E-5F27EE5B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5C0AF4-5F90-4AD1-AEFC-015317608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1DF0D-4E92-4859-A405-C01E97CF74C8}" type="datetimeFigureOut">
              <a:rPr lang="en-GB" smtClean="0"/>
              <a:t>11/06/2025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6F25E-0088-4389-B4C3-442269EF3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484149-182E-4AB3-917D-CBC511283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6EBEA-B5B5-436E-AF3A-39EDCD25F4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0482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BC6B85-260B-4215-8EFD-CCFD8EAF9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1DF0D-4E92-4859-A405-C01E97CF74C8}" type="datetimeFigureOut">
              <a:rPr lang="en-GB" smtClean="0"/>
              <a:t>11/06/2025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983027-18D2-4FF6-B8D7-4ADCA8BA0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3C6D2-9CFB-4728-8256-46CBD50E8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6EBEA-B5B5-436E-AF3A-39EDCD25F4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70381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9047E-79F1-4132-B797-E12EF46CC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A4B55-2283-4086-A8E0-4E05D14BA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47F241-3B77-4439-AE18-ABF46ED80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9D4DE9-FED9-4872-AEF7-56EE8557C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1DF0D-4E92-4859-A405-C01E97CF74C8}" type="datetimeFigureOut">
              <a:rPr lang="en-GB" smtClean="0"/>
              <a:t>11/06/2025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5EADF-7BB4-4342-9C20-9A2546BF4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373AD-C060-40E4-B796-E3808516C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6EBEA-B5B5-436E-AF3A-39EDCD25F4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7506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4C2B27-CDC4-4488-B4F8-08B7920E8965}" type="datetime1">
              <a:rPr lang="en-GB" noProof="0" smtClean="0"/>
              <a:t>11/06/2025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B46C-6129-4660-B939-FDB84592E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18D2F6-B252-4E9E-BC3A-E6AA35556C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34FD82-BF50-4E72-9DD4-328470C58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3037A-DA0F-4003-9224-79FC28E7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1DF0D-4E92-4859-A405-C01E97CF74C8}" type="datetimeFigureOut">
              <a:rPr lang="en-GB" smtClean="0"/>
              <a:t>11/06/2025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E12CD-50C7-432D-BFFB-9FDE33A3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F060C-F791-4E01-B337-4267BB1FC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6EBEA-B5B5-436E-AF3A-39EDCD25F4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5770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187E-D506-4417-9EA0-E28DDE815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AB85C-6199-4CF7-80B3-DD25A529C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FD8D7-14D5-416A-8719-8E827B245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1DF0D-4E92-4859-A405-C01E97CF74C8}" type="datetimeFigureOut">
              <a:rPr lang="en-GB" smtClean="0"/>
              <a:t>11/06/2025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28005-71A8-4207-A658-DEFD30F54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6232B-DA0E-406D-9E7A-BCC31635B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6EBEA-B5B5-436E-AF3A-39EDCD25F4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1783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D2AA1A-EF6B-4BE8-8DB0-348261A493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4A7D4E-8755-41DD-8162-20EE77203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41F16-FA4D-4A08-9DA6-8D862DC3C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1DF0D-4E92-4859-A405-C01E97CF74C8}" type="datetimeFigureOut">
              <a:rPr lang="en-GB" smtClean="0"/>
              <a:t>11/06/2025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9A637-E309-48D7-948E-347F7E51D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D5F82-31B5-49CF-B496-C75BD9140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6EBEA-B5B5-436E-AF3A-39EDCD25F4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758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Autofit/>
          </a:bodyPr>
          <a:lstStyle>
            <a:lvl1pPr algn="l">
              <a:defRPr sz="4400" b="0" cap="none" baseline="0"/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77E428-61DC-401C-9C5A-7D8110D5B815}" type="datetime1">
              <a:rPr lang="en-GB" noProof="0" smtClean="0"/>
              <a:t>11/06/2025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E4A326-1B2F-4DFD-B6CF-B7D121B9D37C}" type="datetime1">
              <a:rPr lang="en-GB" noProof="0" smtClean="0"/>
              <a:t>11/06/2025</a:t>
            </a:fld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4C2D23-B5DD-433B-AF9B-C46AEEBA1205}" type="datetime1">
              <a:rPr lang="en-GB" noProof="0" smtClean="0"/>
              <a:t>11/06/2025</a:t>
            </a:fld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CADDC3-2727-4063-BB81-E3F3203602F5}" type="datetime1">
              <a:rPr lang="en-GB" noProof="0" smtClean="0"/>
              <a:t>11/06/2025</a:t>
            </a:fld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772DB9-C9B8-44AB-B475-8FBE6654A9DF}" type="datetime1">
              <a:rPr lang="en-GB" noProof="0" smtClean="0"/>
              <a:t>11/06/2025</a:t>
            </a:fld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/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015E44-3F42-42C6-ABAA-208DD0AA14FA}" type="datetime1">
              <a:rPr lang="en-GB" noProof="0" smtClean="0"/>
              <a:t>11/06/2025</a:t>
            </a:fld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/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677632-CA4B-4713-9C71-8235A90B37CA}" type="datetime1">
              <a:rPr lang="en-GB" noProof="0" smtClean="0"/>
              <a:t>11/06/2025</a:t>
            </a:fld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BE58C63-4303-4FBA-9190-6BCFBC223E4B}" type="datetime1">
              <a:rPr lang="en-GB" noProof="0" smtClean="0"/>
              <a:t>11/06/2025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5BA54BD-C84D-46CE-8B72-31BFB26ABA43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D12EC1-6519-4DC8-9358-832EAC76D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AFF59-70D6-42D8-9E06-84E9B0485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DC0E6-3AA1-43EF-B3E3-4B41D1C792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1DF0D-4E92-4859-A405-C01E97CF74C8}" type="datetimeFigureOut">
              <a:rPr lang="en-GB" smtClean="0"/>
              <a:t>11/06/2025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B77BF-1B9E-4332-A459-BC51268AA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FDD6E-BBBB-47DF-9A18-C0162EA19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6EBEA-B5B5-436E-AF3A-39EDCD25F4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6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4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dirty="0"/>
              <a:t>Tutorial on Nonlinear Reduced Order Modelling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marL="514350" indent="-514350">
              <a:buAutoNum type="alphaUcPeriod"/>
            </a:pPr>
            <a:r>
              <a:rPr lang="en-GB" sz="2800" b="1" dirty="0">
                <a:solidFill>
                  <a:schemeClr val="accent1"/>
                </a:solidFill>
              </a:rPr>
              <a:t>Vizzaccaro		        Advanced Structural Dynamics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8825" cy="685621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5778" cy="685621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717" y="1410608"/>
            <a:ext cx="6856214" cy="4036784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718" y="1420743"/>
            <a:ext cx="6856213" cy="403678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723" y="3588044"/>
            <a:ext cx="2501327" cy="4036789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606" y="970358"/>
            <a:ext cx="3899341" cy="4177870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726" y="1400472"/>
            <a:ext cx="6856217" cy="403678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30EC2DB-07E3-4211-AFE2-9C75BAAE8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507" y="2542593"/>
            <a:ext cx="2159708" cy="1033400"/>
          </a:xfrm>
        </p:spPr>
        <p:txBody>
          <a:bodyPr>
            <a:normAutofit/>
          </a:bodyPr>
          <a:lstStyle/>
          <a:p>
            <a:r>
              <a:rPr lang="en-US" sz="3999" dirty="0">
                <a:solidFill>
                  <a:srgbClr val="FFFFFF"/>
                </a:solidFill>
              </a:rPr>
              <a:t>Outline</a:t>
            </a:r>
            <a:endParaRPr lang="en-GB" sz="3999" dirty="0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B18CC9-E8D2-4674-BF8C-7B7AE1D16559}"/>
              </a:ext>
            </a:extLst>
          </p:cNvPr>
          <p:cNvSpPr txBox="1"/>
          <p:nvPr/>
        </p:nvSpPr>
        <p:spPr>
          <a:xfrm>
            <a:off x="4787559" y="2121852"/>
            <a:ext cx="4833824" cy="2553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797" marR="0" lvl="0" indent="-342797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3199" b="0" i="0" u="none" strike="noStrike" kern="1200" cap="none" spc="0" normalizeH="0" baseline="0" noProof="0" dirty="0">
              <a:ln>
                <a:noFill/>
              </a:ln>
              <a:solidFill>
                <a:srgbClr val="0E0E6C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342797" indent="-342797" defTabSz="914126">
              <a:buFont typeface="Courier New" panose="02070309020205020404" pitchFamily="49" charset="0"/>
              <a:buChar char="o"/>
            </a:pPr>
            <a:r>
              <a:rPr lang="en-US" sz="3199" dirty="0">
                <a:solidFill>
                  <a:srgbClr val="0E0E6C"/>
                </a:solidFill>
                <a:latin typeface="Calibri Light" panose="020F0302020204030204"/>
              </a:rPr>
              <a:t>ROM by condensation</a:t>
            </a:r>
          </a:p>
          <a:p>
            <a:pPr marL="342797" marR="0" lvl="0" indent="-342797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3199" b="0" i="0" u="none" strike="noStrike" kern="1200" cap="none" spc="0" normalizeH="0" baseline="0" noProof="0" dirty="0">
                <a:ln>
                  <a:noFill/>
                </a:ln>
                <a:solidFill>
                  <a:srgbClr val="0E0E6C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Linear VS Nonlinear ROMs</a:t>
            </a:r>
          </a:p>
          <a:p>
            <a:pPr marL="342797" marR="0" lvl="0" indent="-342797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3199" b="0" i="0" u="none" strike="noStrike" kern="1200" cap="none" spc="0" normalizeH="0" baseline="0" noProof="0" dirty="0">
                <a:ln>
                  <a:noFill/>
                </a:ln>
                <a:solidFill>
                  <a:srgbClr val="0E0E6C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ROM by projection</a:t>
            </a:r>
          </a:p>
          <a:p>
            <a:pPr marL="342797" marR="0" lvl="0" indent="-342797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3199" dirty="0">
                <a:solidFill>
                  <a:srgbClr val="0E0E6C"/>
                </a:solidFill>
                <a:latin typeface="Calibri Light" panose="020F0302020204030204"/>
              </a:rPr>
              <a:t>ROM by invariance</a:t>
            </a:r>
            <a:endParaRPr kumimoji="0" lang="en-GB" sz="3199" b="0" i="0" u="none" strike="noStrike" kern="1200" cap="none" spc="0" normalizeH="0" baseline="0" noProof="0" dirty="0">
              <a:ln>
                <a:noFill/>
              </a:ln>
              <a:solidFill>
                <a:srgbClr val="0E0E6C"/>
              </a:solidFill>
              <a:effectLst/>
              <a:uLnTx/>
              <a:uFillTx/>
              <a:latin typeface="Calibri Light" panose="020F0302020204030204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D06CC6-F3E6-C516-8DD3-192F0551B591}"/>
              </a:ext>
            </a:extLst>
          </p:cNvPr>
          <p:cNvCxnSpPr>
            <a:cxnSpLocks/>
          </p:cNvCxnSpPr>
          <p:nvPr/>
        </p:nvCxnSpPr>
        <p:spPr>
          <a:xfrm>
            <a:off x="6814492" y="3590891"/>
            <a:ext cx="1584176" cy="0"/>
          </a:xfrm>
          <a:prstGeom prst="line">
            <a:avLst/>
          </a:prstGeom>
          <a:ln w="12700">
            <a:solidFill>
              <a:srgbClr val="0E0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13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8825" cy="685621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892"/>
            <a:ext cx="12188823" cy="159032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893"/>
            <a:ext cx="8113193" cy="1590328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3185" y="892"/>
            <a:ext cx="4075636" cy="1590328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230" y="892"/>
            <a:ext cx="11729591" cy="1597017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C64DF-2CB4-4169-A962-DF903DC5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2" y="295355"/>
            <a:ext cx="9893374" cy="1033400"/>
          </a:xfrm>
        </p:spPr>
        <p:txBody>
          <a:bodyPr>
            <a:normAutofit/>
          </a:bodyPr>
          <a:lstStyle/>
          <a:p>
            <a:r>
              <a:rPr lang="en-US" sz="3999" dirty="0">
                <a:solidFill>
                  <a:srgbClr val="FFFFFF"/>
                </a:solidFill>
              </a:rPr>
              <a:t>(A2) Static condensation (1D beam elements)</a:t>
            </a:r>
            <a:endParaRPr lang="en-GB" sz="3999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4C655-23A8-46CB-F589-A6180487F8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42" t="24724" r="25931" b="65185"/>
          <a:stretch/>
        </p:blipFill>
        <p:spPr>
          <a:xfrm>
            <a:off x="258276" y="3121870"/>
            <a:ext cx="4725005" cy="6918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4B6C54-4AB4-9303-9A7C-EB19F2971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54" b="3101"/>
          <a:stretch/>
        </p:blipFill>
        <p:spPr>
          <a:xfrm>
            <a:off x="5343612" y="2996952"/>
            <a:ext cx="6733257" cy="38562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E97EB9-138E-0197-697D-5A528AD94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92" t="37730" r="16096" b="50379"/>
          <a:stretch/>
        </p:blipFill>
        <p:spPr>
          <a:xfrm>
            <a:off x="1635757" y="3837108"/>
            <a:ext cx="1903958" cy="8152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5FA1E5-425C-B6B0-5DBB-70F3702E86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13" t="83260" r="26239"/>
          <a:stretch/>
        </p:blipFill>
        <p:spPr>
          <a:xfrm>
            <a:off x="258276" y="1671688"/>
            <a:ext cx="4658921" cy="11112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7B5A40-1F34-B92C-5A09-8B0A7CF11F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3" t="66714" r="24957"/>
          <a:stretch/>
        </p:blipFill>
        <p:spPr>
          <a:xfrm>
            <a:off x="690821" y="5785364"/>
            <a:ext cx="3942148" cy="903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2F202F-B127-E96A-F2A5-03F124BB75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9" t="31934" r="-1" b="38897"/>
          <a:stretch/>
        </p:blipFill>
        <p:spPr>
          <a:xfrm>
            <a:off x="621804" y="4969844"/>
            <a:ext cx="4468416" cy="7920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0F0AE6-BC11-A4A0-B606-EA56F25BDF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33" t="72799" r="73489" b="7511"/>
          <a:stretch/>
        </p:blipFill>
        <p:spPr>
          <a:xfrm>
            <a:off x="8038628" y="2276872"/>
            <a:ext cx="2016225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9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8825" cy="685621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892"/>
            <a:ext cx="12188823" cy="159032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893"/>
            <a:ext cx="8113193" cy="1590328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3185" y="892"/>
            <a:ext cx="4075636" cy="1590328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230" y="892"/>
            <a:ext cx="11729591" cy="1597017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C64DF-2CB4-4169-A962-DF903DC5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2" y="295355"/>
            <a:ext cx="9893374" cy="1033400"/>
          </a:xfrm>
        </p:spPr>
        <p:txBody>
          <a:bodyPr>
            <a:normAutofit/>
          </a:bodyPr>
          <a:lstStyle/>
          <a:p>
            <a:r>
              <a:rPr lang="en-US" sz="3999" dirty="0">
                <a:solidFill>
                  <a:srgbClr val="FFFFFF"/>
                </a:solidFill>
              </a:rPr>
              <a:t>(A2) Static condensation (3D beam elements)</a:t>
            </a:r>
            <a:endParaRPr lang="en-GB" sz="3999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4C655-23A8-46CB-F589-A6180487F8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42" t="24724" r="43100" b="66431"/>
          <a:stretch/>
        </p:blipFill>
        <p:spPr>
          <a:xfrm>
            <a:off x="258276" y="3121870"/>
            <a:ext cx="3032319" cy="6063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5FA1E5-425C-B6B0-5DBB-70F3702E8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13" t="83260" r="26239"/>
          <a:stretch/>
        </p:blipFill>
        <p:spPr>
          <a:xfrm>
            <a:off x="258276" y="1671688"/>
            <a:ext cx="4658921" cy="11112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7B5A40-1F34-B92C-5A09-8B0A7CF11F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3" t="66714" r="44139"/>
          <a:stretch/>
        </p:blipFill>
        <p:spPr>
          <a:xfrm>
            <a:off x="690821" y="5785364"/>
            <a:ext cx="2451263" cy="903896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F9D5D478-CB0E-048D-43C8-E4ACBFA95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12" y="1672626"/>
            <a:ext cx="4927600" cy="1219200"/>
          </a:xfrm>
          <a:prstGeom prst="rect">
            <a:avLst/>
          </a:prstGeom>
        </p:spPr>
      </p:pic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9D10764F-37B2-0092-8014-BC0331D66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075" y="3044432"/>
            <a:ext cx="1511300" cy="69850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FF194D1A-6900-0D8B-D5A1-AF56DDA6CA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63" y="3844652"/>
            <a:ext cx="1981200" cy="952500"/>
          </a:xfrm>
          <a:prstGeom prst="rect">
            <a:avLst/>
          </a:prstGeom>
        </p:spPr>
      </p:pic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32F6F0B5-D56B-F0C1-F22E-4C9B0E0D1C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" y="4664674"/>
            <a:ext cx="5499100" cy="1041400"/>
          </a:xfrm>
          <a:prstGeom prst="rect">
            <a:avLst/>
          </a:prstGeom>
        </p:spPr>
      </p:pic>
      <p:pic>
        <p:nvPicPr>
          <p:cNvPr id="26" name="Picture 25" descr="A picture containing logo&#10;&#10;Description automatically generated">
            <a:extLst>
              <a:ext uri="{FF2B5EF4-FFF2-40B4-BE49-F238E27FC236}">
                <a16:creationId xmlns:a16="http://schemas.microsoft.com/office/drawing/2014/main" id="{E67A9D8C-4A0C-FB6B-9B21-3A62FC5233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874" y="5840697"/>
            <a:ext cx="1536700" cy="863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64C33DF-96B5-BA89-6C1F-772E29CEDC3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8"/>
          <a:stretch/>
        </p:blipFill>
        <p:spPr>
          <a:xfrm>
            <a:off x="5537026" y="3284984"/>
            <a:ext cx="6637236" cy="357212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6997D4-23A5-E69A-8F62-C3C64BCA2061}"/>
              </a:ext>
            </a:extLst>
          </p:cNvPr>
          <p:cNvSpPr txBox="1"/>
          <p:nvPr/>
        </p:nvSpPr>
        <p:spPr>
          <a:xfrm>
            <a:off x="7822604" y="2473255"/>
            <a:ext cx="6317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j-lt"/>
              </a:rPr>
              <a:t>(Q1)</a:t>
            </a:r>
            <a:r>
              <a:rPr lang="en-US" sz="1800" dirty="0">
                <a:solidFill>
                  <a:srgbClr val="0E0E6C"/>
                </a:solidFill>
                <a:latin typeface="+mj-lt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How can we find them?</a:t>
            </a:r>
          </a:p>
        </p:txBody>
      </p:sp>
    </p:spTree>
    <p:extLst>
      <p:ext uri="{BB962C8B-B14F-4D97-AF65-F5344CB8AC3E}">
        <p14:creationId xmlns:p14="http://schemas.microsoft.com/office/powerpoint/2010/main" val="426273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8825" cy="685621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892"/>
            <a:ext cx="12188823" cy="159032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893"/>
            <a:ext cx="8113193" cy="1590328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3185" y="892"/>
            <a:ext cx="4075636" cy="1590328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230" y="892"/>
            <a:ext cx="11729591" cy="1597017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C64DF-2CB4-4169-A962-DF903DC5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2" y="295355"/>
            <a:ext cx="9893374" cy="1033400"/>
          </a:xfrm>
        </p:spPr>
        <p:txBody>
          <a:bodyPr>
            <a:normAutofit/>
          </a:bodyPr>
          <a:lstStyle/>
          <a:p>
            <a:r>
              <a:rPr lang="en-GB" sz="3999" dirty="0">
                <a:solidFill>
                  <a:srgbClr val="FFFFFF"/>
                </a:solidFill>
              </a:rPr>
              <a:t>(A1) EITHER.. Implicit condensation (ICE)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D3F42E-B9CB-921F-25EB-5D9F791856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1" t="-506" r="21331" b="91617"/>
          <a:stretch/>
        </p:blipFill>
        <p:spPr>
          <a:xfrm>
            <a:off x="342289" y="1914302"/>
            <a:ext cx="5141853" cy="571317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FADE815-A1A9-D7DA-36D7-C2F945C682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1" t="8019" r="21331" b="74012"/>
          <a:stretch/>
        </p:blipFill>
        <p:spPr>
          <a:xfrm>
            <a:off x="333772" y="2706204"/>
            <a:ext cx="5141845" cy="1154934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6D3001-0D72-B055-02A3-0F1794893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12" t="30077" r="21331" b="55108"/>
          <a:stretch/>
        </p:blipFill>
        <p:spPr>
          <a:xfrm>
            <a:off x="5962663" y="1758058"/>
            <a:ext cx="2390396" cy="952195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8639C5-5F43-87ED-3503-F2AFB52F19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7" t="45282" r="17348" b="36749"/>
          <a:stretch/>
        </p:blipFill>
        <p:spPr>
          <a:xfrm>
            <a:off x="433631" y="4032027"/>
            <a:ext cx="1999608" cy="1154936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35DAF6-017C-4DC8-4E5A-EA116C4795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26" t="67331" r="10152" b="17854"/>
          <a:stretch/>
        </p:blipFill>
        <p:spPr>
          <a:xfrm>
            <a:off x="333772" y="5514259"/>
            <a:ext cx="4760968" cy="95219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97D84A0-C735-3EA2-66CE-B36087B0EA78}"/>
              </a:ext>
            </a:extLst>
          </p:cNvPr>
          <p:cNvGrpSpPr/>
          <p:nvPr/>
        </p:nvGrpSpPr>
        <p:grpSpPr>
          <a:xfrm>
            <a:off x="9091697" y="1893482"/>
            <a:ext cx="2450880" cy="571317"/>
            <a:chOff x="7804046" y="2007813"/>
            <a:chExt cx="2450880" cy="571317"/>
          </a:xfrm>
        </p:grpSpPr>
        <p:pic>
          <p:nvPicPr>
            <p:cNvPr id="11" name="Picture 10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32F68E33-02D0-4A3F-8880-C06E5483B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0" r="83650" b="61753"/>
            <a:stretch/>
          </p:blipFill>
          <p:spPr>
            <a:xfrm>
              <a:off x="7804046" y="2007813"/>
              <a:ext cx="738638" cy="466311"/>
            </a:xfrm>
            <a:prstGeom prst="rect">
              <a:avLst/>
            </a:prstGeom>
          </p:spPr>
        </p:pic>
        <p:pic>
          <p:nvPicPr>
            <p:cNvPr id="12" name="Picture 11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3F2049C8-60B2-4B52-24A3-E49A2D019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14" t="33060" r="26748" b="60042"/>
            <a:stretch/>
          </p:blipFill>
          <p:spPr>
            <a:xfrm>
              <a:off x="8614692" y="2077112"/>
              <a:ext cx="901596" cy="466311"/>
            </a:xfrm>
            <a:prstGeom prst="rect">
              <a:avLst/>
            </a:prstGeom>
          </p:spPr>
        </p:pic>
        <p:pic>
          <p:nvPicPr>
            <p:cNvPr id="13" name="Picture 12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D09AC7E3-6A2D-54B0-5C5C-4933C420A7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25" r="3986" b="53140"/>
            <a:stretch/>
          </p:blipFill>
          <p:spPr>
            <a:xfrm>
              <a:off x="9516288" y="2007813"/>
              <a:ext cx="738638" cy="571317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35CDAC9-32FB-8F99-910D-6F273480C4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8"/>
          <a:stretch/>
        </p:blipFill>
        <p:spPr>
          <a:xfrm>
            <a:off x="5537026" y="3284984"/>
            <a:ext cx="6637236" cy="3572123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8840D8B9-6255-1431-888D-15FED22080BA}"/>
              </a:ext>
            </a:extLst>
          </p:cNvPr>
          <p:cNvSpPr/>
          <p:nvPr/>
        </p:nvSpPr>
        <p:spPr>
          <a:xfrm>
            <a:off x="8902724" y="1758058"/>
            <a:ext cx="2880320" cy="9481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75841F2-D92F-9293-F385-BBE14CE3B7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05" t="12785" r="64379" b="81698"/>
          <a:stretch/>
        </p:blipFill>
        <p:spPr>
          <a:xfrm>
            <a:off x="445798" y="1986859"/>
            <a:ext cx="2808312" cy="39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5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8825" cy="685621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892"/>
            <a:ext cx="12188823" cy="159032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893"/>
            <a:ext cx="8113193" cy="1590328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3185" y="892"/>
            <a:ext cx="4075636" cy="1590328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230" y="892"/>
            <a:ext cx="11729591" cy="1597017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C64DF-2CB4-4169-A962-DF903DC5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2" y="295355"/>
            <a:ext cx="9893374" cy="1033400"/>
          </a:xfrm>
        </p:spPr>
        <p:txBody>
          <a:bodyPr>
            <a:normAutofit/>
          </a:bodyPr>
          <a:lstStyle/>
          <a:p>
            <a:r>
              <a:rPr lang="en-GB" sz="3999" dirty="0">
                <a:solidFill>
                  <a:srgbClr val="FFFFFF"/>
                </a:solidFill>
              </a:rPr>
              <a:t>(A1) OR.. Static Modal Derivative (SMD)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9213B21D-6D31-B318-CE05-837F046E61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7" b="80682"/>
          <a:stretch/>
        </p:blipFill>
        <p:spPr>
          <a:xfrm>
            <a:off x="117748" y="1597839"/>
            <a:ext cx="7277050" cy="1322405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CC664005-A519-8D94-649F-6E1FAA8EF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9" r="1037" b="57593"/>
          <a:stretch/>
        </p:blipFill>
        <p:spPr>
          <a:xfrm>
            <a:off x="117748" y="3212976"/>
            <a:ext cx="7277050" cy="1440160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D92A1BDA-7A18-B140-337A-00D9AEF403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1" t="56305" r="14053" b="29311"/>
          <a:stretch/>
        </p:blipFill>
        <p:spPr>
          <a:xfrm>
            <a:off x="8567675" y="3668574"/>
            <a:ext cx="2448272" cy="984562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C07360B4-27D4-19D0-0175-4B0BBFF583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1" t="44458" r="14053" b="43572"/>
          <a:stretch/>
        </p:blipFill>
        <p:spPr>
          <a:xfrm>
            <a:off x="8686700" y="4869160"/>
            <a:ext cx="2448272" cy="81932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C0ECDD5-C204-6FA4-72DF-130D914FB0A3}"/>
              </a:ext>
            </a:extLst>
          </p:cNvPr>
          <p:cNvGrpSpPr/>
          <p:nvPr/>
        </p:nvGrpSpPr>
        <p:grpSpPr>
          <a:xfrm>
            <a:off x="2782044" y="2254150"/>
            <a:ext cx="592447" cy="804102"/>
            <a:chOff x="2782044" y="2254150"/>
            <a:chExt cx="592447" cy="80410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E9AC95B-B3EB-BEE3-1162-912EA30E2535}"/>
                </a:ext>
              </a:extLst>
            </p:cNvPr>
            <p:cNvSpPr/>
            <p:nvPr/>
          </p:nvSpPr>
          <p:spPr>
            <a:xfrm>
              <a:off x="3142084" y="2269288"/>
              <a:ext cx="216024" cy="6745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A3DEEBE1-A520-1857-8757-FEAB4A1ECF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15" t="9621" r="54089" b="78632"/>
            <a:stretch/>
          </p:blipFill>
          <p:spPr>
            <a:xfrm>
              <a:off x="2782044" y="2254150"/>
              <a:ext cx="360040" cy="80410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FDB810-0540-57A6-5CE5-D1140BC737FC}"/>
                </a:ext>
              </a:extLst>
            </p:cNvPr>
            <p:cNvSpPr txBox="1"/>
            <p:nvPr/>
          </p:nvSpPr>
          <p:spPr>
            <a:xfrm>
              <a:off x="3014451" y="2315039"/>
              <a:ext cx="360040" cy="3720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_</a:t>
              </a:r>
            </a:p>
          </p:txBody>
        </p:sp>
      </p:grpSp>
      <p:pic>
        <p:nvPicPr>
          <p:cNvPr id="25" name="Picture 24" descr="Graphical user interface&#10;&#10;Description automatically generated">
            <a:extLst>
              <a:ext uri="{FF2B5EF4-FFF2-40B4-BE49-F238E27FC236}">
                <a16:creationId xmlns:a16="http://schemas.microsoft.com/office/drawing/2014/main" id="{42416950-78DE-DEAF-3A2D-44716B655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80" t="58925" r="14053" b="29311"/>
          <a:stretch/>
        </p:blipFill>
        <p:spPr>
          <a:xfrm>
            <a:off x="6257744" y="3847962"/>
            <a:ext cx="681447" cy="805173"/>
          </a:xfrm>
          <a:prstGeom prst="rect">
            <a:avLst/>
          </a:prstGeom>
        </p:spPr>
      </p:pic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373549A1-D132-99A1-9351-BDC385F9D2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23" t="30645" r="1037" b="57593"/>
          <a:stretch/>
        </p:blipFill>
        <p:spPr>
          <a:xfrm>
            <a:off x="6598468" y="3847963"/>
            <a:ext cx="1164754" cy="805173"/>
          </a:xfrm>
          <a:prstGeom prst="rect">
            <a:avLst/>
          </a:prstGeom>
        </p:spPr>
      </p:pic>
      <p:pic>
        <p:nvPicPr>
          <p:cNvPr id="26" name="Picture 25" descr="Graphical user interface&#10;&#10;Description automatically generated">
            <a:extLst>
              <a:ext uri="{FF2B5EF4-FFF2-40B4-BE49-F238E27FC236}">
                <a16:creationId xmlns:a16="http://schemas.microsoft.com/office/drawing/2014/main" id="{5745C7A8-8F4E-F5E5-CEC9-5F545BE5AB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80" t="58925" r="14053" b="29311"/>
          <a:stretch/>
        </p:blipFill>
        <p:spPr>
          <a:xfrm>
            <a:off x="9401594" y="3763435"/>
            <a:ext cx="681447" cy="80517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89DCFD7-EDA8-7AD2-966B-6843F62E617D}"/>
              </a:ext>
            </a:extLst>
          </p:cNvPr>
          <p:cNvGrpSpPr/>
          <p:nvPr/>
        </p:nvGrpSpPr>
        <p:grpSpPr>
          <a:xfrm>
            <a:off x="9838828" y="3615444"/>
            <a:ext cx="1473534" cy="984562"/>
            <a:chOff x="9838828" y="3615444"/>
            <a:chExt cx="1473534" cy="984562"/>
          </a:xfrm>
        </p:grpSpPr>
        <p:pic>
          <p:nvPicPr>
            <p:cNvPr id="27" name="Picture 26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87DE4571-6168-0208-6C87-DB79F500D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06" t="56305" r="14053" b="29311"/>
            <a:stretch/>
          </p:blipFill>
          <p:spPr>
            <a:xfrm>
              <a:off x="9838828" y="3615444"/>
              <a:ext cx="1473534" cy="98456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DEE0C84-9675-CA00-63FD-5264518729CE}"/>
                </a:ext>
              </a:extLst>
            </p:cNvPr>
            <p:cNvSpPr txBox="1"/>
            <p:nvPr/>
          </p:nvSpPr>
          <p:spPr>
            <a:xfrm>
              <a:off x="10964893" y="393305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E0E6C"/>
                  </a:solidFill>
                </a:rPr>
                <a:t>2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5BEDE7D-5C28-3C7F-0E85-B55976D13250}"/>
              </a:ext>
            </a:extLst>
          </p:cNvPr>
          <p:cNvGrpSpPr/>
          <p:nvPr/>
        </p:nvGrpSpPr>
        <p:grpSpPr>
          <a:xfrm>
            <a:off x="117748" y="5733255"/>
            <a:ext cx="7277050" cy="936105"/>
            <a:chOff x="117748" y="5733255"/>
            <a:chExt cx="7277050" cy="936105"/>
          </a:xfrm>
        </p:grpSpPr>
        <p:pic>
          <p:nvPicPr>
            <p:cNvPr id="11" name="Picture 10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85E358B5-9C00-DE65-C27A-A57D40329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309" r="1037" b="16015"/>
            <a:stretch/>
          </p:blipFill>
          <p:spPr>
            <a:xfrm>
              <a:off x="117748" y="5733255"/>
              <a:ext cx="7277050" cy="93610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2BB550B-88A9-1F57-0D63-F5C5994A3975}"/>
                </a:ext>
              </a:extLst>
            </p:cNvPr>
            <p:cNvSpPr txBox="1"/>
            <p:nvPr/>
          </p:nvSpPr>
          <p:spPr>
            <a:xfrm>
              <a:off x="6428388" y="6074077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E0E6C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833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8825" cy="685621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892"/>
            <a:ext cx="12188823" cy="159032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893"/>
            <a:ext cx="8113193" cy="1590328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3185" y="892"/>
            <a:ext cx="4075636" cy="1590328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230" y="892"/>
            <a:ext cx="11729591" cy="1597017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C64DF-2CB4-4169-A962-DF903DC5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2" y="295355"/>
            <a:ext cx="9893374" cy="1033400"/>
          </a:xfrm>
        </p:spPr>
        <p:txBody>
          <a:bodyPr>
            <a:normAutofit/>
          </a:bodyPr>
          <a:lstStyle/>
          <a:p>
            <a:r>
              <a:rPr lang="en-GB" sz="3999" dirty="0">
                <a:solidFill>
                  <a:srgbClr val="FFFFFF"/>
                </a:solidFill>
              </a:rPr>
              <a:t>(A1) OR.. Static Modal Derivative (SMD)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42F17-7D36-C11D-553D-CAFB777D5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9" b="16566"/>
          <a:stretch/>
        </p:blipFill>
        <p:spPr>
          <a:xfrm>
            <a:off x="693812" y="2420888"/>
            <a:ext cx="9469997" cy="3427563"/>
          </a:xfrm>
          <a:prstGeom prst="rect">
            <a:avLst/>
          </a:prstGeom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034909A-720A-6B14-4DFD-5B8C4B997D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2" t="72413" r="1037" b="16015"/>
          <a:stretch/>
        </p:blipFill>
        <p:spPr>
          <a:xfrm>
            <a:off x="3909150" y="1623885"/>
            <a:ext cx="3604642" cy="792088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93D3E32-E0FE-21E1-4490-1CB6DB28D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254" y="5877272"/>
            <a:ext cx="26162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8825" cy="685621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892"/>
            <a:ext cx="12188823" cy="159032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893"/>
            <a:ext cx="8113193" cy="1590328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3185" y="892"/>
            <a:ext cx="4075636" cy="1590328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230" y="892"/>
            <a:ext cx="11729591" cy="1597017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C64DF-2CB4-4169-A962-DF903DC5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2" y="295355"/>
            <a:ext cx="9893374" cy="1033400"/>
          </a:xfrm>
        </p:spPr>
        <p:txBody>
          <a:bodyPr>
            <a:normAutofit/>
          </a:bodyPr>
          <a:lstStyle/>
          <a:p>
            <a:r>
              <a:rPr lang="en-GB" sz="3999" dirty="0">
                <a:solidFill>
                  <a:srgbClr val="FFFFFF"/>
                </a:solidFill>
              </a:rPr>
              <a:t>Recap so far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729E99-A05E-7F24-C39B-25B0634F04BE}"/>
              </a:ext>
            </a:extLst>
          </p:cNvPr>
          <p:cNvSpPr txBox="1"/>
          <p:nvPr/>
        </p:nvSpPr>
        <p:spPr>
          <a:xfrm>
            <a:off x="56413" y="1725360"/>
            <a:ext cx="1122608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solidFill>
                  <a:srgbClr val="0E0E6C"/>
                </a:solidFill>
                <a:latin typeface="+mj-lt"/>
              </a:rPr>
              <a:t>Finding the coupling (A1)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E0E6C"/>
                </a:solidFill>
                <a:latin typeface="+mj-lt"/>
              </a:rPr>
              <a:t>either by nonlinear </a:t>
            </a:r>
            <a:r>
              <a:rPr lang="en-US" sz="2400" b="1" i="1" dirty="0">
                <a:solidFill>
                  <a:srgbClr val="0E0E6C"/>
                </a:solidFill>
                <a:latin typeface="+mj-lt"/>
              </a:rPr>
              <a:t>static</a:t>
            </a:r>
            <a:r>
              <a:rPr lang="en-US" sz="2400" dirty="0">
                <a:solidFill>
                  <a:srgbClr val="0E0E6C"/>
                </a:solidFill>
                <a:latin typeface="+mj-lt"/>
              </a:rPr>
              <a:t> analysis: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ICE/POD </a:t>
            </a:r>
            <a:r>
              <a:rPr lang="en-US" sz="2400" dirty="0">
                <a:solidFill>
                  <a:srgbClr val="0E0E6C"/>
                </a:solidFill>
                <a:latin typeface="+mj-lt"/>
              </a:rPr>
              <a:t>(</a:t>
            </a:r>
            <a:r>
              <a:rPr lang="en-US" sz="2400" b="1" i="1" dirty="0">
                <a:solidFill>
                  <a:srgbClr val="0E0E6C"/>
                </a:solidFill>
                <a:latin typeface="+mj-lt"/>
              </a:rPr>
              <a:t>inverse</a:t>
            </a:r>
            <a:r>
              <a:rPr lang="en-US" sz="2400" dirty="0">
                <a:solidFill>
                  <a:srgbClr val="0E0E6C"/>
                </a:solidFill>
                <a:latin typeface="+mj-lt"/>
              </a:rPr>
              <a:t> problem)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E0E6C"/>
                </a:solidFill>
                <a:latin typeface="+mj-lt"/>
              </a:rPr>
              <a:t>or by </a:t>
            </a:r>
            <a:r>
              <a:rPr lang="en-US" sz="2400" b="1" i="1" dirty="0">
                <a:solidFill>
                  <a:srgbClr val="0E0E6C"/>
                </a:solidFill>
                <a:latin typeface="+mj-lt"/>
              </a:rPr>
              <a:t>direct</a:t>
            </a:r>
            <a:r>
              <a:rPr lang="en-US" sz="2400" dirty="0">
                <a:solidFill>
                  <a:srgbClr val="0E0E6C"/>
                </a:solidFill>
                <a:latin typeface="+mj-lt"/>
              </a:rPr>
              <a:t> force computation: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SMD</a:t>
            </a:r>
            <a:r>
              <a:rPr lang="en-US" sz="2400" dirty="0">
                <a:solidFill>
                  <a:srgbClr val="0E0E6C"/>
                </a:solidFill>
                <a:latin typeface="+mj-lt"/>
              </a:rPr>
              <a:t> (direct problem + </a:t>
            </a:r>
            <a:r>
              <a:rPr lang="en-US" sz="2400" b="1" i="1" dirty="0">
                <a:solidFill>
                  <a:srgbClr val="0E0E6C"/>
                </a:solidFill>
                <a:latin typeface="+mj-lt"/>
              </a:rPr>
              <a:t>linear solve</a:t>
            </a:r>
            <a:r>
              <a:rPr lang="en-US" sz="2400" dirty="0">
                <a:solidFill>
                  <a:srgbClr val="0E0E6C"/>
                </a:solidFill>
                <a:latin typeface="+mj-lt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E0E6C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E0E6C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solidFill>
                  <a:srgbClr val="0E0E6C"/>
                </a:solidFill>
                <a:latin typeface="+mj-lt"/>
              </a:rPr>
              <a:t>Including the found couplings (A2)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E0E6C"/>
                </a:solidFill>
                <a:latin typeface="+mj-lt"/>
              </a:rPr>
              <a:t>either keeping the found modes in as an additional DOF (linear ROM)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E0E6C"/>
                </a:solidFill>
                <a:latin typeface="+mj-lt"/>
              </a:rPr>
              <a:t>or </a:t>
            </a:r>
            <a:r>
              <a:rPr lang="en-US" sz="2400" b="1" i="1" dirty="0">
                <a:solidFill>
                  <a:srgbClr val="0E0E6C"/>
                </a:solidFill>
                <a:latin typeface="+mj-lt"/>
              </a:rPr>
              <a:t>keeping</a:t>
            </a:r>
            <a:r>
              <a:rPr lang="en-US" sz="2400" dirty="0">
                <a:solidFill>
                  <a:srgbClr val="0E0E6C"/>
                </a:solidFill>
                <a:latin typeface="+mj-lt"/>
              </a:rPr>
              <a:t> the </a:t>
            </a:r>
            <a:r>
              <a:rPr lang="en-US" sz="2400" b="1" i="1" dirty="0">
                <a:solidFill>
                  <a:srgbClr val="0E0E6C"/>
                </a:solidFill>
                <a:latin typeface="+mj-lt"/>
              </a:rPr>
              <a:t>aggregated</a:t>
            </a:r>
            <a:r>
              <a:rPr lang="en-US" sz="2400" dirty="0">
                <a:solidFill>
                  <a:srgbClr val="0E0E6C"/>
                </a:solidFill>
                <a:latin typeface="+mj-lt"/>
              </a:rPr>
              <a:t> vector in as an additional DOF: </a:t>
            </a:r>
            <a:r>
              <a:rPr lang="en-US" sz="2400" dirty="0">
                <a:solidFill>
                  <a:srgbClr val="FF0000"/>
                </a:solidFill>
                <a:latin typeface="+mj-lt"/>
              </a:rPr>
              <a:t>dual modes </a:t>
            </a:r>
            <a:r>
              <a:rPr lang="en-US" sz="2400" dirty="0">
                <a:solidFill>
                  <a:srgbClr val="0E0E6C"/>
                </a:solidFill>
                <a:latin typeface="+mj-lt"/>
              </a:rPr>
              <a:t>(linear ROM)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E0E6C"/>
                </a:solidFill>
                <a:latin typeface="+mj-lt"/>
              </a:rPr>
              <a:t>Or </a:t>
            </a:r>
            <a:r>
              <a:rPr lang="en-US" sz="2400" b="1" i="1" dirty="0">
                <a:solidFill>
                  <a:srgbClr val="0E0E6C"/>
                </a:solidFill>
                <a:latin typeface="+mj-lt"/>
              </a:rPr>
              <a:t>condensing</a:t>
            </a:r>
            <a:r>
              <a:rPr lang="en-US" sz="2400" dirty="0">
                <a:solidFill>
                  <a:srgbClr val="0E0E6C"/>
                </a:solidFill>
                <a:latin typeface="+mj-lt"/>
              </a:rPr>
              <a:t> the couplings and only keeping master: (nonlinear ROM)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E0E6C"/>
              </a:solidFill>
              <a:latin typeface="+mj-lt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solidFill>
                  <a:srgbClr val="0E0E6C"/>
                </a:solidFill>
                <a:latin typeface="+mj-lt"/>
              </a:rPr>
              <a:t>Coming up other nonlinear ROMs (A2)</a:t>
            </a:r>
          </a:p>
          <a:p>
            <a:pPr marL="800100" lvl="1" indent="-342900">
              <a:buFont typeface="Wingdings" pitchFamily="2" charset="2"/>
              <a:buChar char="v"/>
            </a:pPr>
            <a:r>
              <a:rPr lang="en-US" sz="2400" dirty="0">
                <a:solidFill>
                  <a:srgbClr val="0E0E6C"/>
                </a:solidFill>
                <a:latin typeface="+mj-lt"/>
              </a:rPr>
              <a:t>ROM by </a:t>
            </a:r>
            <a:r>
              <a:rPr lang="en-US" sz="2400" b="1" i="1" dirty="0">
                <a:solidFill>
                  <a:srgbClr val="0E0E6C"/>
                </a:solidFill>
                <a:latin typeface="+mj-lt"/>
              </a:rPr>
              <a:t>projection</a:t>
            </a:r>
            <a:r>
              <a:rPr lang="en-US" sz="2400" dirty="0">
                <a:solidFill>
                  <a:srgbClr val="0E0E6C"/>
                </a:solidFill>
                <a:latin typeface="+mj-lt"/>
              </a:rPr>
              <a:t>: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QM/IC-ICE</a:t>
            </a:r>
          </a:p>
          <a:p>
            <a:pPr marL="800100" lvl="1" indent="-342900">
              <a:buFont typeface="Wingdings" pitchFamily="2" charset="2"/>
              <a:buChar char="v"/>
            </a:pPr>
            <a:r>
              <a:rPr lang="en-US" sz="2400" dirty="0">
                <a:solidFill>
                  <a:srgbClr val="0E0E6C"/>
                </a:solidFill>
                <a:latin typeface="+mj-lt"/>
              </a:rPr>
              <a:t>ROM by </a:t>
            </a:r>
            <a:r>
              <a:rPr lang="en-US" sz="2400" b="1" i="1" dirty="0">
                <a:solidFill>
                  <a:srgbClr val="0E0E6C"/>
                </a:solidFill>
                <a:latin typeface="+mj-lt"/>
              </a:rPr>
              <a:t>invariance</a:t>
            </a:r>
            <a:r>
              <a:rPr lang="en-US" sz="2400" dirty="0">
                <a:solidFill>
                  <a:srgbClr val="0E0E6C"/>
                </a:solidFill>
                <a:latin typeface="+mj-lt"/>
              </a:rPr>
              <a:t>: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SP/NF/SSM/DNF/DPIM</a:t>
            </a:r>
          </a:p>
          <a:p>
            <a:pPr marL="800100" lvl="1" indent="-342900">
              <a:buFont typeface="Wingdings" pitchFamily="2" charset="2"/>
              <a:buChar char="v"/>
            </a:pPr>
            <a:endParaRPr lang="en-US" sz="2400" dirty="0">
              <a:solidFill>
                <a:srgbClr val="0E0E6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206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8825" cy="685621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892"/>
            <a:ext cx="12188823" cy="159032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893"/>
            <a:ext cx="8113193" cy="1590328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3185" y="892"/>
            <a:ext cx="4075636" cy="1590328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230" y="892"/>
            <a:ext cx="11729591" cy="1597017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C64DF-2CB4-4169-A962-DF903DC5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2" y="295355"/>
            <a:ext cx="9893374" cy="1033400"/>
          </a:xfrm>
        </p:spPr>
        <p:txBody>
          <a:bodyPr>
            <a:normAutofit/>
          </a:bodyPr>
          <a:lstStyle/>
          <a:p>
            <a:r>
              <a:rPr lang="en-US" sz="3999" dirty="0">
                <a:solidFill>
                  <a:srgbClr val="FFFFFF"/>
                </a:solidFill>
              </a:rPr>
              <a:t>(A2) Intuition on quadratic manifold (QM)</a:t>
            </a:r>
            <a:endParaRPr lang="en-GB" sz="3999" dirty="0">
              <a:solidFill>
                <a:srgbClr val="FFFFFF"/>
              </a:solidFill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3A5067D-9F98-3171-8CC0-BBF3599D3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3" t="1370" r="26529" b="71000"/>
          <a:stretch/>
        </p:blipFill>
        <p:spPr>
          <a:xfrm>
            <a:off x="1777711" y="3983065"/>
            <a:ext cx="3240360" cy="757942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DD1F66D-4226-9E43-4B47-A51B741AF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28010" r="29974" b="35240"/>
          <a:stretch/>
        </p:blipFill>
        <p:spPr>
          <a:xfrm>
            <a:off x="422383" y="6941679"/>
            <a:ext cx="2592288" cy="100811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F03A2BF-C863-E74F-80EC-74478FA5A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89" r="40250"/>
          <a:stretch/>
        </p:blipFill>
        <p:spPr>
          <a:xfrm>
            <a:off x="1777711" y="5292679"/>
            <a:ext cx="3482990" cy="11003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A792D3-1EC8-AB47-F77C-1CA035F126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80" t="48969" r="5367" b="9435"/>
          <a:stretch/>
        </p:blipFill>
        <p:spPr>
          <a:xfrm>
            <a:off x="6813476" y="3356992"/>
            <a:ext cx="4913642" cy="3415094"/>
          </a:xfrm>
          <a:prstGeom prst="rect">
            <a:avLst/>
          </a:prstGeom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623AC7CC-91FE-4BBA-664B-B7C3B905E1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51" t="44458" r="14053" b="43572"/>
          <a:stretch/>
        </p:blipFill>
        <p:spPr>
          <a:xfrm>
            <a:off x="2235123" y="2537670"/>
            <a:ext cx="2448272" cy="8193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4F7405-EC60-023C-B8B1-FD22785BA7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10" b="81562"/>
          <a:stretch/>
        </p:blipFill>
        <p:spPr>
          <a:xfrm>
            <a:off x="6918518" y="1857603"/>
            <a:ext cx="4258490" cy="1008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D9FA46-0BAF-88A5-BDF9-19054B8A5A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51" b="81562"/>
          <a:stretch/>
        </p:blipFill>
        <p:spPr>
          <a:xfrm>
            <a:off x="7605656" y="2501803"/>
            <a:ext cx="3058348" cy="100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6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8825" cy="685621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892"/>
            <a:ext cx="12188823" cy="159032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893"/>
            <a:ext cx="8113193" cy="1590328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3185" y="892"/>
            <a:ext cx="4075636" cy="1590328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230" y="892"/>
            <a:ext cx="11729591" cy="1597017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C64DF-2CB4-4169-A962-DF903DC5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2" y="295355"/>
            <a:ext cx="9893374" cy="1033400"/>
          </a:xfrm>
        </p:spPr>
        <p:txBody>
          <a:bodyPr>
            <a:normAutofit/>
          </a:bodyPr>
          <a:lstStyle/>
          <a:p>
            <a:r>
              <a:rPr lang="en-US" sz="3999" dirty="0">
                <a:solidFill>
                  <a:srgbClr val="FFFFFF"/>
                </a:solidFill>
              </a:rPr>
              <a:t>(A2) Intuition on quadratic manifold (QM)</a:t>
            </a:r>
            <a:endParaRPr lang="en-GB" sz="3999" dirty="0">
              <a:solidFill>
                <a:srgbClr val="FFFFFF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CAAC9-F023-A265-BBFE-A3149468AB26}"/>
              </a:ext>
            </a:extLst>
          </p:cNvPr>
          <p:cNvGrpSpPr/>
          <p:nvPr/>
        </p:nvGrpSpPr>
        <p:grpSpPr>
          <a:xfrm>
            <a:off x="1221590" y="2059597"/>
            <a:ext cx="5185647" cy="4509120"/>
            <a:chOff x="7413727" y="2537088"/>
            <a:chExt cx="5185647" cy="45091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39384F-46DA-E82D-0A65-A137A3234B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62" t="17528" r="68809"/>
            <a:stretch/>
          </p:blipFill>
          <p:spPr>
            <a:xfrm>
              <a:off x="7413727" y="2537088"/>
              <a:ext cx="1440161" cy="45091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8AA36C5-8C4C-BFCC-5608-7CED443F8E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9" t="17528" r="7332"/>
            <a:stretch/>
          </p:blipFill>
          <p:spPr>
            <a:xfrm>
              <a:off x="9541026" y="2537088"/>
              <a:ext cx="3058348" cy="450912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72F525F-3A9E-0410-FDB9-7CA62E9463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10" b="81562"/>
          <a:stretch/>
        </p:blipFill>
        <p:spPr>
          <a:xfrm>
            <a:off x="6918518" y="1857603"/>
            <a:ext cx="4258490" cy="10081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3D4D0-3CF4-2B01-8DF4-9A963C82D7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51" b="81562"/>
          <a:stretch/>
        </p:blipFill>
        <p:spPr>
          <a:xfrm>
            <a:off x="7605656" y="2501803"/>
            <a:ext cx="3058348" cy="1008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69A8F5-D67E-8F4C-F4D4-00663C8B32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80" t="48969" r="5367" b="9435"/>
          <a:stretch/>
        </p:blipFill>
        <p:spPr>
          <a:xfrm>
            <a:off x="6813476" y="3356992"/>
            <a:ext cx="4913642" cy="341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8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8825" cy="685621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892"/>
            <a:ext cx="12188823" cy="159032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893"/>
            <a:ext cx="8113193" cy="1590328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3185" y="892"/>
            <a:ext cx="4075636" cy="1590328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230" y="892"/>
            <a:ext cx="11729591" cy="1597017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C64DF-2CB4-4169-A962-DF903DC5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2" y="295355"/>
            <a:ext cx="9893374" cy="1033400"/>
          </a:xfrm>
        </p:spPr>
        <p:txBody>
          <a:bodyPr>
            <a:normAutofit/>
          </a:bodyPr>
          <a:lstStyle/>
          <a:p>
            <a:r>
              <a:rPr lang="en-GB" sz="3999" dirty="0">
                <a:solidFill>
                  <a:srgbClr val="FFFFFF"/>
                </a:solidFill>
              </a:rPr>
              <a:t>ROM by projection (QM / IC-ICE)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E0D70-1E5B-7F02-BD37-BB90DBD27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07"/>
          <a:stretch/>
        </p:blipFill>
        <p:spPr>
          <a:xfrm>
            <a:off x="261764" y="5726238"/>
            <a:ext cx="11641123" cy="8711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14DFAA-3A16-E06A-F2C4-B6FE1F6E5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57103" b="72537"/>
          <a:stretch/>
        </p:blipFill>
        <p:spPr>
          <a:xfrm>
            <a:off x="641300" y="2873303"/>
            <a:ext cx="4773159" cy="805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4DB90-7556-ABF4-0A3E-891C8064C4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701" r="57103" b="25908"/>
          <a:stretch/>
        </p:blipFill>
        <p:spPr>
          <a:xfrm>
            <a:off x="6433821" y="3321726"/>
            <a:ext cx="4773159" cy="53932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3321A9-E7DD-DE23-34C9-98EDA5EAFFEE}"/>
              </a:ext>
            </a:extLst>
          </p:cNvPr>
          <p:cNvSpPr txBox="1"/>
          <p:nvPr/>
        </p:nvSpPr>
        <p:spPr>
          <a:xfrm>
            <a:off x="765820" y="2309032"/>
            <a:ext cx="4245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E0E6C"/>
                </a:solidFill>
                <a:latin typeface="+mj-lt"/>
              </a:rPr>
              <a:t>Nonlinear change of coordinates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6DD41F-5459-A276-1736-7D98FED8E5EB}"/>
              </a:ext>
            </a:extLst>
          </p:cNvPr>
          <p:cNvSpPr txBox="1"/>
          <p:nvPr/>
        </p:nvSpPr>
        <p:spPr>
          <a:xfrm>
            <a:off x="6642488" y="2678763"/>
            <a:ext cx="3730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E0E6C"/>
                </a:solidFill>
                <a:latin typeface="+mj-lt"/>
              </a:rPr>
              <a:t>Projection on tangent space!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9AD9D8-8103-EEAD-A07B-B5FF49710CEA}"/>
              </a:ext>
            </a:extLst>
          </p:cNvPr>
          <p:cNvSpPr txBox="1"/>
          <p:nvPr/>
        </p:nvSpPr>
        <p:spPr>
          <a:xfrm>
            <a:off x="3827018" y="5226251"/>
            <a:ext cx="3742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E0E6C"/>
                </a:solidFill>
                <a:latin typeface="+mj-lt"/>
              </a:rPr>
              <a:t>Reduced dynamics equation: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41DBC7F-9941-D518-8EA5-C728F0AF5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08" r="57103" b="45543"/>
          <a:stretch/>
        </p:blipFill>
        <p:spPr>
          <a:xfrm>
            <a:off x="641299" y="3717032"/>
            <a:ext cx="4773159" cy="74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3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53E3E6A-A42E-4239-B21C-9FF2BA27C43C}"/>
              </a:ext>
            </a:extLst>
          </p:cNvPr>
          <p:cNvSpPr txBox="1">
            <a:spLocks/>
          </p:cNvSpPr>
          <p:nvPr/>
        </p:nvSpPr>
        <p:spPr>
          <a:xfrm>
            <a:off x="837981" y="365923"/>
            <a:ext cx="10512862" cy="13252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126"/>
            <a:r>
              <a:rPr lang="en-GB" sz="4399">
                <a:solidFill>
                  <a:prstClr val="black"/>
                </a:solidFill>
                <a:latin typeface="Calibri Light" panose="020F0302020204030204"/>
              </a:rPr>
              <a:t>Why ROMs?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776E70-4343-449F-864C-F0B47BEC4B06}"/>
              </a:ext>
            </a:extLst>
          </p:cNvPr>
          <p:cNvSpPr txBox="1"/>
          <p:nvPr/>
        </p:nvSpPr>
        <p:spPr>
          <a:xfrm>
            <a:off x="7008574" y="3429000"/>
            <a:ext cx="5003801" cy="2246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GB" sz="2799" dirty="0">
                <a:solidFill>
                  <a:prstClr val="black"/>
                </a:solidFill>
                <a:latin typeface="Calibri" panose="020F0502020204030204"/>
              </a:rPr>
              <a:t>The dynamics live in a much lower dimensional space</a:t>
            </a:r>
          </a:p>
          <a:p>
            <a:pPr defTabSz="914126"/>
            <a:endParaRPr lang="en-GB" sz="2799" dirty="0">
              <a:solidFill>
                <a:prstClr val="black"/>
              </a:solidFill>
              <a:latin typeface="Calibri" panose="020F0502020204030204"/>
            </a:endParaRPr>
          </a:p>
          <a:p>
            <a:pPr defTabSz="914126"/>
            <a:r>
              <a:rPr lang="en-GB" sz="2799" dirty="0">
                <a:solidFill>
                  <a:prstClr val="black"/>
                </a:solidFill>
                <a:latin typeface="Calibri" panose="020F0502020204030204"/>
              </a:rPr>
              <a:t>With </a:t>
            </a:r>
            <a:r>
              <a:rPr lang="en-GB" sz="2799" b="1" dirty="0">
                <a:solidFill>
                  <a:srgbClr val="316DE5"/>
                </a:solidFill>
                <a:latin typeface="Calibri" panose="020F0502020204030204"/>
              </a:rPr>
              <a:t>ROM</a:t>
            </a:r>
            <a:r>
              <a:rPr lang="en-GB" sz="2799" dirty="0">
                <a:solidFill>
                  <a:prstClr val="black"/>
                </a:solidFill>
                <a:latin typeface="Calibri" panose="020F0502020204030204"/>
              </a:rPr>
              <a:t>:</a:t>
            </a:r>
          </a:p>
          <a:p>
            <a:pPr defTabSz="914126"/>
            <a:r>
              <a:rPr lang="en-GB" sz="2799" b="1" dirty="0">
                <a:solidFill>
                  <a:srgbClr val="345296"/>
                </a:solidFill>
                <a:latin typeface="Calibri" panose="020F0502020204030204"/>
              </a:rPr>
              <a:t>Seconds-minutes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6AB214-B8A5-4C46-9416-9389D50D8249}"/>
              </a:ext>
            </a:extLst>
          </p:cNvPr>
          <p:cNvSpPr txBox="1"/>
          <p:nvPr/>
        </p:nvSpPr>
        <p:spPr>
          <a:xfrm>
            <a:off x="654515" y="3462114"/>
            <a:ext cx="6354059" cy="310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n-GB" sz="2799" dirty="0">
                <a:solidFill>
                  <a:prstClr val="black"/>
                </a:solidFill>
                <a:latin typeface="Calibri" panose="020F0502020204030204"/>
              </a:rPr>
              <a:t>High fidelity Models:</a:t>
            </a:r>
          </a:p>
          <a:p>
            <a:pPr defTabSz="914126"/>
            <a:r>
              <a:rPr lang="en-GB" sz="2799" dirty="0">
                <a:solidFill>
                  <a:prstClr val="black"/>
                </a:solidFill>
                <a:latin typeface="Calibri" panose="020F0502020204030204"/>
              </a:rPr>
              <a:t>High number of DOFs</a:t>
            </a:r>
          </a:p>
          <a:p>
            <a:pPr defTabSz="914126"/>
            <a:endParaRPr lang="en-GB" sz="2799" dirty="0">
              <a:solidFill>
                <a:prstClr val="black"/>
              </a:solidFill>
              <a:latin typeface="Calibri" panose="020F0502020204030204"/>
            </a:endParaRPr>
          </a:p>
          <a:p>
            <a:pPr defTabSz="914126"/>
            <a:r>
              <a:rPr lang="en-GB" sz="2799" dirty="0">
                <a:solidFill>
                  <a:prstClr val="black"/>
                </a:solidFill>
                <a:latin typeface="Calibri" panose="020F0502020204030204"/>
              </a:rPr>
              <a:t>Run </a:t>
            </a:r>
            <a:r>
              <a:rPr lang="en-GB" sz="2799" b="1" dirty="0">
                <a:solidFill>
                  <a:srgbClr val="316DE5"/>
                </a:solidFill>
                <a:latin typeface="Calibri" panose="020F0502020204030204"/>
              </a:rPr>
              <a:t>full</a:t>
            </a:r>
            <a:r>
              <a:rPr lang="en-GB" sz="2799" dirty="0">
                <a:solidFill>
                  <a:prstClr val="black"/>
                </a:solidFill>
                <a:latin typeface="Calibri" panose="020F0502020204030204"/>
              </a:rPr>
              <a:t> dynamic simulations:</a:t>
            </a:r>
          </a:p>
          <a:p>
            <a:pPr defTabSz="914126"/>
            <a:r>
              <a:rPr lang="en-GB" sz="2799" b="1" dirty="0">
                <a:solidFill>
                  <a:srgbClr val="345296"/>
                </a:solidFill>
                <a:latin typeface="Calibri" panose="020F0502020204030204"/>
              </a:rPr>
              <a:t>Hours-days</a:t>
            </a:r>
            <a:r>
              <a:rPr lang="en-GB" sz="2799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defTabSz="914126"/>
            <a:endParaRPr lang="en-GB" sz="2799" dirty="0">
              <a:solidFill>
                <a:prstClr val="black"/>
              </a:solidFill>
              <a:latin typeface="Calibri" panose="020F0502020204030204"/>
            </a:endParaRPr>
          </a:p>
          <a:p>
            <a:pPr defTabSz="914126"/>
            <a:r>
              <a:rPr lang="en-GB" sz="2799" dirty="0">
                <a:solidFill>
                  <a:prstClr val="black"/>
                </a:solidFill>
                <a:latin typeface="Calibri" panose="020F0502020204030204"/>
              </a:rPr>
              <a:t>Hard to accelerate computationally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8BC72E-21B4-47DD-B703-0C428250FAF8}"/>
              </a:ext>
            </a:extLst>
          </p:cNvPr>
          <p:cNvGrpSpPr/>
          <p:nvPr/>
        </p:nvGrpSpPr>
        <p:grpSpPr>
          <a:xfrm>
            <a:off x="654515" y="1274533"/>
            <a:ext cx="11013778" cy="1841041"/>
            <a:chOff x="654685" y="1475992"/>
            <a:chExt cx="11016647" cy="184152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D4A4851-037C-48FE-B52A-7740F2BCEA93}"/>
                </a:ext>
              </a:extLst>
            </p:cNvPr>
            <p:cNvGrpSpPr/>
            <p:nvPr/>
          </p:nvGrpSpPr>
          <p:grpSpPr>
            <a:xfrm>
              <a:off x="5659790" y="1475992"/>
              <a:ext cx="6011542" cy="1841519"/>
              <a:chOff x="363890" y="1587947"/>
              <a:chExt cx="6487506" cy="1885217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C22F9B0-CE48-497E-BC67-793A71D83D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556" b="55203"/>
              <a:stretch/>
            </p:blipFill>
            <p:spPr>
              <a:xfrm>
                <a:off x="363891" y="1587947"/>
                <a:ext cx="6487505" cy="1885217"/>
              </a:xfrm>
              <a:prstGeom prst="rect">
                <a:avLst/>
              </a:prstGeom>
            </p:spPr>
          </p:pic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1D8B7D01-FF0C-4027-A6B4-56C5FB00B935}"/>
                  </a:ext>
                </a:extLst>
              </p:cNvPr>
              <p:cNvSpPr/>
              <p:nvPr/>
            </p:nvSpPr>
            <p:spPr>
              <a:xfrm rot="5400000">
                <a:off x="1233521" y="778642"/>
                <a:ext cx="1442938" cy="3182200"/>
              </a:xfrm>
              <a:prstGeom prst="triangle">
                <a:avLst>
                  <a:gd name="adj" fmla="val 0"/>
                </a:avLst>
              </a:prstGeom>
              <a:solidFill>
                <a:srgbClr val="F3F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GB" sz="1799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6D74892-B4DC-438C-9833-DD884A2E95FD}"/>
                </a:ext>
              </a:extLst>
            </p:cNvPr>
            <p:cNvGrpSpPr/>
            <p:nvPr/>
          </p:nvGrpSpPr>
          <p:grpSpPr>
            <a:xfrm>
              <a:off x="654685" y="1475993"/>
              <a:ext cx="6011543" cy="1841519"/>
              <a:chOff x="363889" y="1587947"/>
              <a:chExt cx="6487507" cy="188521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FF37161-B102-49F3-B05A-CF1170C18A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556" b="55203"/>
              <a:stretch/>
            </p:blipFill>
            <p:spPr>
              <a:xfrm>
                <a:off x="363891" y="1587947"/>
                <a:ext cx="6487505" cy="1885217"/>
              </a:xfrm>
              <a:prstGeom prst="rect">
                <a:avLst/>
              </a:prstGeom>
            </p:spPr>
          </p:pic>
          <p:sp>
            <p:nvSpPr>
              <p:cNvPr id="2" name="Isosceles Triangle 1">
                <a:extLst>
                  <a:ext uri="{FF2B5EF4-FFF2-40B4-BE49-F238E27FC236}">
                    <a16:creationId xmlns:a16="http://schemas.microsoft.com/office/drawing/2014/main" id="{E6DE501F-B81A-4306-8775-A189AAD4CED5}"/>
                  </a:ext>
                </a:extLst>
              </p:cNvPr>
              <p:cNvSpPr/>
              <p:nvPr/>
            </p:nvSpPr>
            <p:spPr>
              <a:xfrm rot="5400000">
                <a:off x="1279967" y="732199"/>
                <a:ext cx="1442937" cy="3275093"/>
              </a:xfrm>
              <a:prstGeom prst="triangle">
                <a:avLst>
                  <a:gd name="adj" fmla="val 0"/>
                </a:avLst>
              </a:prstGeom>
              <a:solidFill>
                <a:srgbClr val="F3F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38CDD59-BB77-443B-8CE3-D53F42D14C52}"/>
                </a:ext>
              </a:extLst>
            </p:cNvPr>
            <p:cNvGrpSpPr/>
            <p:nvPr/>
          </p:nvGrpSpPr>
          <p:grpSpPr>
            <a:xfrm>
              <a:off x="2921870" y="1475992"/>
              <a:ext cx="6011542" cy="1841519"/>
              <a:chOff x="363890" y="1587947"/>
              <a:chExt cx="6487506" cy="1885217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34D059C-228D-45ED-9562-200EA4589D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556" b="55203"/>
              <a:stretch/>
            </p:blipFill>
            <p:spPr>
              <a:xfrm>
                <a:off x="363891" y="1587947"/>
                <a:ext cx="6487505" cy="1885217"/>
              </a:xfrm>
              <a:prstGeom prst="rect">
                <a:avLst/>
              </a:prstGeom>
            </p:spPr>
          </p:pic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88A96257-5828-4715-8D5B-70DA17523EF2}"/>
                  </a:ext>
                </a:extLst>
              </p:cNvPr>
              <p:cNvSpPr/>
              <p:nvPr/>
            </p:nvSpPr>
            <p:spPr>
              <a:xfrm rot="5400000">
                <a:off x="1279968" y="732200"/>
                <a:ext cx="1442937" cy="3275093"/>
              </a:xfrm>
              <a:prstGeom prst="triangle">
                <a:avLst>
                  <a:gd name="adj" fmla="val 0"/>
                </a:avLst>
              </a:prstGeom>
              <a:solidFill>
                <a:srgbClr val="F3F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E8B4C5-C786-42D6-B652-8A2E9B10B087}"/>
                </a:ext>
              </a:extLst>
            </p:cNvPr>
            <p:cNvSpPr/>
            <p:nvPr/>
          </p:nvSpPr>
          <p:spPr>
            <a:xfrm rot="5400000">
              <a:off x="9269578" y="1316580"/>
              <a:ext cx="1664765" cy="2337102"/>
            </a:xfrm>
            <a:prstGeom prst="triangle">
              <a:avLst>
                <a:gd name="adj" fmla="val 0"/>
              </a:avLst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12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8825" cy="685621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892"/>
            <a:ext cx="12188823" cy="159032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893"/>
            <a:ext cx="8113193" cy="1590328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3185" y="892"/>
            <a:ext cx="4075636" cy="1590328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230" y="892"/>
            <a:ext cx="11729591" cy="1597017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C64DF-2CB4-4169-A962-DF903DC5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2" y="295355"/>
            <a:ext cx="9893374" cy="1033400"/>
          </a:xfrm>
        </p:spPr>
        <p:txBody>
          <a:bodyPr>
            <a:normAutofit/>
          </a:bodyPr>
          <a:lstStyle/>
          <a:p>
            <a:r>
              <a:rPr lang="en-GB" sz="3999" dirty="0">
                <a:solidFill>
                  <a:srgbClr val="FFFFFF"/>
                </a:solidFill>
              </a:rPr>
              <a:t>(A2) Inertial nonlinearity in QM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087C1-BFDB-28B5-AE89-D8F71B806A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10" b="81562"/>
          <a:stretch/>
        </p:blipFill>
        <p:spPr>
          <a:xfrm>
            <a:off x="6918518" y="1857603"/>
            <a:ext cx="4258490" cy="1008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4D0530-8B0C-43A0-1F72-DD9EFA2C6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51" b="81562"/>
          <a:stretch/>
        </p:blipFill>
        <p:spPr>
          <a:xfrm>
            <a:off x="7605656" y="2501803"/>
            <a:ext cx="3058348" cy="1008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73FDD5-B161-98C7-84AC-2C65CA7E2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t="-1646" r="-123" b="77405"/>
          <a:stretch/>
        </p:blipFill>
        <p:spPr>
          <a:xfrm>
            <a:off x="0" y="5282151"/>
            <a:ext cx="9463892" cy="1592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C26224-98F2-3444-7801-99F6EA5AAE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8" r="21792"/>
          <a:stretch/>
        </p:blipFill>
        <p:spPr>
          <a:xfrm>
            <a:off x="552938" y="2083279"/>
            <a:ext cx="5311042" cy="326477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28170AE-1679-B147-54DB-447DECFBEC10}"/>
              </a:ext>
            </a:extLst>
          </p:cNvPr>
          <p:cNvGrpSpPr/>
          <p:nvPr/>
        </p:nvGrpSpPr>
        <p:grpSpPr>
          <a:xfrm>
            <a:off x="7163101" y="3749183"/>
            <a:ext cx="4258490" cy="1319905"/>
            <a:chOff x="7163101" y="3749183"/>
            <a:chExt cx="4258490" cy="131990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F4D686-D710-BECD-E4EB-225E33336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50" t="37916" r="28599" b="53118"/>
            <a:stretch/>
          </p:blipFill>
          <p:spPr>
            <a:xfrm>
              <a:off x="7462564" y="3749183"/>
              <a:ext cx="3528392" cy="571327"/>
            </a:xfrm>
            <a:prstGeom prst="rect">
              <a:avLst/>
            </a:prstGeom>
          </p:spPr>
        </p:pic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F5388BC3-5505-C285-C479-754758F8F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3101" y="4276811"/>
              <a:ext cx="4258490" cy="7922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EB19BD9-184D-9D3A-1E50-E71775A481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128" t="3869" r="6092" b="88463"/>
            <a:stretch/>
          </p:blipFill>
          <p:spPr>
            <a:xfrm>
              <a:off x="9463891" y="4393383"/>
              <a:ext cx="216024" cy="41926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25BD5B5-BAC8-5C44-FB40-F7D3F282C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16" t="5457" r="20097" b="88617"/>
            <a:stretch/>
          </p:blipFill>
          <p:spPr>
            <a:xfrm>
              <a:off x="8326660" y="4460874"/>
              <a:ext cx="270990" cy="324017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6BF92CB-E8F8-2F86-3E5B-A90EDE645AF7}"/>
              </a:ext>
            </a:extLst>
          </p:cNvPr>
          <p:cNvSpPr txBox="1"/>
          <p:nvPr/>
        </p:nvSpPr>
        <p:spPr>
          <a:xfrm>
            <a:off x="2507129" y="1683169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Cantilever beam</a:t>
            </a:r>
          </a:p>
        </p:txBody>
      </p:sp>
    </p:spTree>
    <p:extLst>
      <p:ext uri="{BB962C8B-B14F-4D97-AF65-F5344CB8AC3E}">
        <p14:creationId xmlns:p14="http://schemas.microsoft.com/office/powerpoint/2010/main" val="177570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8825" cy="685621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892"/>
            <a:ext cx="12188823" cy="159032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893"/>
            <a:ext cx="8113193" cy="1590328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3185" y="892"/>
            <a:ext cx="4075636" cy="1590328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230" y="892"/>
            <a:ext cx="11729591" cy="1597017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C64DF-2CB4-4169-A962-DF903DC5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2" y="295355"/>
            <a:ext cx="9893374" cy="1033400"/>
          </a:xfrm>
        </p:spPr>
        <p:txBody>
          <a:bodyPr>
            <a:normAutofit/>
          </a:bodyPr>
          <a:lstStyle/>
          <a:p>
            <a:r>
              <a:rPr lang="en-GB" sz="3999" dirty="0">
                <a:solidFill>
                  <a:srgbClr val="FFFFFF"/>
                </a:solidFill>
              </a:rPr>
              <a:t>Displacement only change of coordinates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927A6-A909-26D3-6556-D0E8AEF034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0" r="54686" b="36265"/>
          <a:stretch/>
        </p:blipFill>
        <p:spPr>
          <a:xfrm>
            <a:off x="2638028" y="3667123"/>
            <a:ext cx="4176781" cy="28955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62FF8C-F6FD-7579-3622-7689894A9F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67776" b="71230"/>
          <a:stretch/>
        </p:blipFill>
        <p:spPr>
          <a:xfrm>
            <a:off x="641300" y="2873303"/>
            <a:ext cx="3585685" cy="8437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F8E1A3-2228-9A80-36EB-1A31DC194F54}"/>
              </a:ext>
            </a:extLst>
          </p:cNvPr>
          <p:cNvSpPr txBox="1"/>
          <p:nvPr/>
        </p:nvSpPr>
        <p:spPr>
          <a:xfrm>
            <a:off x="765820" y="2309032"/>
            <a:ext cx="4245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E0E6C"/>
                </a:solidFill>
                <a:latin typeface="+mj-lt"/>
              </a:rPr>
              <a:t>Nonlinear change of coordinates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A2B1B-B00E-CD1A-CAF9-664148C93C75}"/>
              </a:ext>
            </a:extLst>
          </p:cNvPr>
          <p:cNvSpPr txBox="1"/>
          <p:nvPr/>
        </p:nvSpPr>
        <p:spPr>
          <a:xfrm>
            <a:off x="563238" y="4086740"/>
            <a:ext cx="18375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E0E6C"/>
                </a:solidFill>
                <a:latin typeface="+mj-lt"/>
              </a:rPr>
              <a:t>Velocity </a:t>
            </a:r>
          </a:p>
          <a:p>
            <a:r>
              <a:rPr lang="en-US" sz="2400" dirty="0">
                <a:solidFill>
                  <a:srgbClr val="0E0E6C"/>
                </a:solidFill>
                <a:latin typeface="+mj-lt"/>
              </a:rPr>
              <a:t>independent </a:t>
            </a:r>
          </a:p>
          <a:p>
            <a:r>
              <a:rPr lang="en-US" sz="2400" dirty="0">
                <a:solidFill>
                  <a:srgbClr val="0E0E6C"/>
                </a:solidFill>
                <a:latin typeface="+mj-lt"/>
              </a:rPr>
              <a:t>manifold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6902E8-5385-4468-CEE1-3C832AFE09DE}"/>
              </a:ext>
            </a:extLst>
          </p:cNvPr>
          <p:cNvSpPr txBox="1"/>
          <p:nvPr/>
        </p:nvSpPr>
        <p:spPr>
          <a:xfrm>
            <a:off x="9334772" y="1708867"/>
            <a:ext cx="16099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E0E6C"/>
                </a:solidFill>
                <a:latin typeface="+mj-lt"/>
              </a:rPr>
              <a:t>Velocity </a:t>
            </a:r>
          </a:p>
          <a:p>
            <a:r>
              <a:rPr lang="en-US" sz="2400" dirty="0">
                <a:solidFill>
                  <a:srgbClr val="FF0000"/>
                </a:solidFill>
                <a:latin typeface="+mj-lt"/>
              </a:rPr>
              <a:t>dependent</a:t>
            </a:r>
            <a:r>
              <a:rPr lang="en-US" sz="2400" dirty="0">
                <a:solidFill>
                  <a:srgbClr val="0E0E6C"/>
                </a:solidFill>
                <a:latin typeface="+mj-lt"/>
              </a:rPr>
              <a:t> </a:t>
            </a:r>
          </a:p>
          <a:p>
            <a:r>
              <a:rPr lang="en-US" sz="2400" dirty="0">
                <a:solidFill>
                  <a:srgbClr val="0E0E6C"/>
                </a:solidFill>
                <a:latin typeface="+mj-lt"/>
              </a:rPr>
              <a:t>manifold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8FDC75-6078-7A8D-9564-2D92024AC1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2" t="65635" r="11411" b="27597"/>
          <a:stretch/>
        </p:blipFill>
        <p:spPr>
          <a:xfrm>
            <a:off x="8902724" y="3012621"/>
            <a:ext cx="2125251" cy="4163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F8197FD-4953-E0D6-4105-850BE84DBE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85" t="16670" b="36265"/>
          <a:stretch/>
        </p:blipFill>
        <p:spPr>
          <a:xfrm>
            <a:off x="7678588" y="3667123"/>
            <a:ext cx="4176780" cy="289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4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8825" cy="685621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892"/>
            <a:ext cx="12188823" cy="159032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893"/>
            <a:ext cx="8113193" cy="1590328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3185" y="892"/>
            <a:ext cx="4075636" cy="1590328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230" y="892"/>
            <a:ext cx="11729591" cy="1597017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C64DF-2CB4-4169-A962-DF903DC5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2" y="295355"/>
            <a:ext cx="9893374" cy="1033400"/>
          </a:xfrm>
        </p:spPr>
        <p:txBody>
          <a:bodyPr>
            <a:normAutofit/>
          </a:bodyPr>
          <a:lstStyle/>
          <a:p>
            <a:r>
              <a:rPr lang="en-GB" sz="3999" dirty="0">
                <a:solidFill>
                  <a:srgbClr val="FFFFFF"/>
                </a:solidFill>
              </a:rPr>
              <a:t>When is it needed?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927A6-A909-26D3-6556-D0E8AEF034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57"/>
          <a:stretch/>
        </p:blipFill>
        <p:spPr>
          <a:xfrm>
            <a:off x="1845940" y="1633384"/>
            <a:ext cx="8780512" cy="3858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44FF69-83C6-FBE4-ECCF-D2165E5BD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50"/>
          <a:stretch/>
        </p:blipFill>
        <p:spPr>
          <a:xfrm>
            <a:off x="2349996" y="5715318"/>
            <a:ext cx="7772400" cy="98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47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8825" cy="685621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892"/>
            <a:ext cx="12188823" cy="159032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893"/>
            <a:ext cx="8113193" cy="1590328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3185" y="892"/>
            <a:ext cx="4075636" cy="1590328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230" y="892"/>
            <a:ext cx="11729591" cy="1597017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C64DF-2CB4-4169-A962-DF903DC5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2" y="295355"/>
            <a:ext cx="9893374" cy="1033400"/>
          </a:xfrm>
        </p:spPr>
        <p:txBody>
          <a:bodyPr>
            <a:normAutofit/>
          </a:bodyPr>
          <a:lstStyle/>
          <a:p>
            <a:r>
              <a:rPr lang="en-GB" sz="3999" dirty="0">
                <a:solidFill>
                  <a:srgbClr val="FFFFFF"/>
                </a:solidFill>
              </a:rPr>
              <a:t>Example shallow VS non-shallow arch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639D57-F2B8-C037-9830-746A3F5F3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242" y="1623217"/>
            <a:ext cx="8323570" cy="51892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8CE8D1-4B18-5DBB-5F5E-3E019B9B82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2" t="65635" r="11411" b="27597"/>
          <a:stretch/>
        </p:blipFill>
        <p:spPr>
          <a:xfrm>
            <a:off x="9550796" y="2420888"/>
            <a:ext cx="2125251" cy="4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6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8825" cy="685621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892"/>
            <a:ext cx="12188823" cy="159032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893"/>
            <a:ext cx="8113193" cy="1590328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3185" y="892"/>
            <a:ext cx="4075636" cy="1590328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230" y="892"/>
            <a:ext cx="11729591" cy="1597017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C64DF-2CB4-4169-A962-DF903DC5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2" y="295355"/>
            <a:ext cx="9893374" cy="1033400"/>
          </a:xfrm>
        </p:spPr>
        <p:txBody>
          <a:bodyPr>
            <a:normAutofit/>
          </a:bodyPr>
          <a:lstStyle/>
          <a:p>
            <a:r>
              <a:rPr lang="en-US" sz="3999" dirty="0">
                <a:solidFill>
                  <a:srgbClr val="FFFFFF"/>
                </a:solidFill>
              </a:rPr>
              <a:t>(A2) ROM by invariance (Shaw-Pierre SP)</a:t>
            </a:r>
            <a:endParaRPr lang="en-GB" sz="3999" dirty="0">
              <a:solidFill>
                <a:srgbClr val="FFFFFF"/>
              </a:solidFill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330255B-FFE3-A52B-DB85-09AB223E94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" b="69491"/>
          <a:stretch/>
        </p:blipFill>
        <p:spPr>
          <a:xfrm>
            <a:off x="189756" y="1629204"/>
            <a:ext cx="6997700" cy="1597018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FDBB263-3FBA-7DFD-1057-473E9C3961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73" b="36374"/>
          <a:stretch/>
        </p:blipFill>
        <p:spPr>
          <a:xfrm>
            <a:off x="189756" y="3449563"/>
            <a:ext cx="6997700" cy="1381398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4BF5B2F-9B39-1D43-DBF5-E152F70A5C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41" b="2905"/>
          <a:stretch/>
        </p:blipFill>
        <p:spPr>
          <a:xfrm>
            <a:off x="229373" y="5265200"/>
            <a:ext cx="6997700" cy="1381398"/>
          </a:xfrm>
          <a:prstGeom prst="rect">
            <a:avLst/>
          </a:prstGeom>
        </p:spPr>
      </p:pic>
      <p:pic>
        <p:nvPicPr>
          <p:cNvPr id="14" name="Picture 13" descr="Text&#10;&#10;Description automatically generated with medium confidence">
            <a:extLst>
              <a:ext uri="{FF2B5EF4-FFF2-40B4-BE49-F238E27FC236}">
                <a16:creationId xmlns:a16="http://schemas.microsoft.com/office/drawing/2014/main" id="{F9E45DCF-7C34-293D-4EE6-28BEF6C56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569" y="5251822"/>
            <a:ext cx="40005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5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8825" cy="685621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892"/>
            <a:ext cx="12188823" cy="159032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893"/>
            <a:ext cx="8113193" cy="1590328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3185" y="892"/>
            <a:ext cx="4075636" cy="1590328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230" y="892"/>
            <a:ext cx="11729591" cy="1597017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C64DF-2CB4-4169-A962-DF903DC5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227" y="295355"/>
            <a:ext cx="10805389" cy="1033400"/>
          </a:xfrm>
        </p:spPr>
        <p:txBody>
          <a:bodyPr>
            <a:normAutofit/>
          </a:bodyPr>
          <a:lstStyle/>
          <a:p>
            <a:r>
              <a:rPr lang="en-US" sz="3999" dirty="0">
                <a:solidFill>
                  <a:srgbClr val="FFFFFF"/>
                </a:solidFill>
              </a:rPr>
              <a:t>(A2) ROM by invariance (Normal Form Style)</a:t>
            </a:r>
            <a:endParaRPr lang="en-GB" sz="3999" dirty="0">
              <a:solidFill>
                <a:srgbClr val="FFFFFF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382E4A7-3296-9D90-EF27-1A697462803A}"/>
              </a:ext>
            </a:extLst>
          </p:cNvPr>
          <p:cNvGrpSpPr/>
          <p:nvPr/>
        </p:nvGrpSpPr>
        <p:grpSpPr>
          <a:xfrm>
            <a:off x="6687589" y="3137188"/>
            <a:ext cx="4291872" cy="2852523"/>
            <a:chOff x="6350001" y="2950711"/>
            <a:chExt cx="4292990" cy="2853266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BD7D55E-4323-EAD6-E10C-2EF9F02C93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702" t="5464" b="53317"/>
            <a:stretch/>
          </p:blipFill>
          <p:spPr>
            <a:xfrm>
              <a:off x="6350001" y="2950711"/>
              <a:ext cx="4292990" cy="2664118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4BA804A-D731-5E7A-98D5-6BF47C94BF37}"/>
                </a:ext>
              </a:extLst>
            </p:cNvPr>
            <p:cNvSpPr/>
            <p:nvPr/>
          </p:nvSpPr>
          <p:spPr>
            <a:xfrm>
              <a:off x="6738977" y="5205881"/>
              <a:ext cx="1266493" cy="598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28E0429-609D-817C-57AC-0E78CE5402A5}"/>
                </a:ext>
              </a:extLst>
            </p:cNvPr>
            <p:cNvSpPr/>
            <p:nvPr/>
          </p:nvSpPr>
          <p:spPr>
            <a:xfrm rot="1724068">
              <a:off x="6691498" y="4726713"/>
              <a:ext cx="1266493" cy="598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GB" sz="1799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F33530D3-4436-1D0E-8577-7F1E4A135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963" r="38496" b="59067"/>
          <a:stretch/>
        </p:blipFill>
        <p:spPr>
          <a:xfrm>
            <a:off x="5619876" y="2139104"/>
            <a:ext cx="5822421" cy="69765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2716286-CAF5-EF33-D69C-F7F20DEF2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75" b="54015"/>
          <a:stretch/>
        </p:blipFill>
        <p:spPr>
          <a:xfrm>
            <a:off x="818590" y="1838671"/>
            <a:ext cx="4291872" cy="346934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8BB809C-9ED8-73B5-BDBC-99984BF0F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91" t="2794" r="52784" b="83096"/>
          <a:stretch/>
        </p:blipFill>
        <p:spPr>
          <a:xfrm>
            <a:off x="1019006" y="5456926"/>
            <a:ext cx="3315699" cy="822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13A518-FBBE-96C3-3B67-A46304E40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218" y="5504509"/>
            <a:ext cx="2990488" cy="72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2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8825" cy="685621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892"/>
            <a:ext cx="12188823" cy="159032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893"/>
            <a:ext cx="8113193" cy="1590328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3185" y="892"/>
            <a:ext cx="4075636" cy="1590328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230" y="892"/>
            <a:ext cx="11729591" cy="1597017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C64DF-2CB4-4169-A962-DF903DC5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2" y="295355"/>
            <a:ext cx="9893374" cy="1033400"/>
          </a:xfrm>
        </p:spPr>
        <p:txBody>
          <a:bodyPr>
            <a:normAutofit/>
          </a:bodyPr>
          <a:lstStyle/>
          <a:p>
            <a:r>
              <a:rPr lang="en-US" sz="3999" dirty="0">
                <a:solidFill>
                  <a:srgbClr val="FFFFFF"/>
                </a:solidFill>
              </a:rPr>
              <a:t>(A2) Invariance equation (SP/SSM/DNF/DPIM)</a:t>
            </a:r>
            <a:endParaRPr lang="en-GB" sz="3999" dirty="0">
              <a:solidFill>
                <a:srgbClr val="FFFFFF"/>
              </a:solidFill>
            </a:endParaRPr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A6F04E99-761A-DBA9-22E9-4141D10D37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69" r="74546"/>
          <a:stretch/>
        </p:blipFill>
        <p:spPr>
          <a:xfrm>
            <a:off x="4965299" y="2852936"/>
            <a:ext cx="2705260" cy="1294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0565F1-C638-D8C0-3D5B-79D99E8E11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91" t="2794" r="52784" b="83096"/>
          <a:stretch/>
        </p:blipFill>
        <p:spPr>
          <a:xfrm>
            <a:off x="2203508" y="1700808"/>
            <a:ext cx="3938846" cy="976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79C1E6-1819-8EE6-F688-85326570D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839" y="1748391"/>
            <a:ext cx="3552515" cy="859844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7A1548AE-61D2-E19A-0ABE-9F36C0FE0C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87" t="86158" r="25076"/>
          <a:stretch/>
        </p:blipFill>
        <p:spPr>
          <a:xfrm>
            <a:off x="7820086" y="5118200"/>
            <a:ext cx="3383648" cy="859844"/>
          </a:xfrm>
          <a:prstGeom prst="rect">
            <a:avLst/>
          </a:prstGeom>
        </p:spPr>
      </p:pic>
      <p:pic>
        <p:nvPicPr>
          <p:cNvPr id="10" name="Picture 9" descr="Text&#10;&#10;Description automatically generated with low confidence">
            <a:extLst>
              <a:ext uri="{FF2B5EF4-FFF2-40B4-BE49-F238E27FC236}">
                <a16:creationId xmlns:a16="http://schemas.microsoft.com/office/drawing/2014/main" id="{75146193-6E2F-F47E-0ADD-B5FA9F6DD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87" t="55733" b="23128"/>
          <a:stretch/>
        </p:blipFill>
        <p:spPr>
          <a:xfrm>
            <a:off x="477788" y="4492157"/>
            <a:ext cx="6048672" cy="1313107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D20994-E1E7-65CD-31B2-3FC757CEAD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" t="37484" r="49871" b="43240"/>
          <a:stretch/>
        </p:blipFill>
        <p:spPr>
          <a:xfrm>
            <a:off x="7966620" y="5548122"/>
            <a:ext cx="3456384" cy="11212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A266AA-170F-07DF-1D50-44DE69F8681D}"/>
              </a:ext>
            </a:extLst>
          </p:cNvPr>
          <p:cNvSpPr txBox="1"/>
          <p:nvPr/>
        </p:nvSpPr>
        <p:spPr>
          <a:xfrm>
            <a:off x="10484354" y="5151071"/>
            <a:ext cx="362586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0E6C"/>
                </a:solidFill>
              </a:rPr>
              <a:t>2</a:t>
            </a:r>
          </a:p>
        </p:txBody>
      </p:sp>
      <p:pic>
        <p:nvPicPr>
          <p:cNvPr id="13" name="Picture 12" descr="Text&#10;&#10;Description automatically generated with low confidence">
            <a:extLst>
              <a:ext uri="{FF2B5EF4-FFF2-40B4-BE49-F238E27FC236}">
                <a16:creationId xmlns:a16="http://schemas.microsoft.com/office/drawing/2014/main" id="{556C5837-B3A0-38BB-C045-7614AD22A4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87" t="86158" r="25076"/>
          <a:stretch/>
        </p:blipFill>
        <p:spPr>
          <a:xfrm>
            <a:off x="7822604" y="4149080"/>
            <a:ext cx="3383648" cy="85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7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8825" cy="685621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892"/>
            <a:ext cx="12188823" cy="159032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893"/>
            <a:ext cx="8113193" cy="1590328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3185" y="892"/>
            <a:ext cx="4075636" cy="1590328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230" y="892"/>
            <a:ext cx="11729591" cy="1597017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C64DF-2CB4-4169-A962-DF903DC5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2" y="295355"/>
            <a:ext cx="9893374" cy="1033400"/>
          </a:xfrm>
        </p:spPr>
        <p:txBody>
          <a:bodyPr>
            <a:normAutofit/>
          </a:bodyPr>
          <a:lstStyle/>
          <a:p>
            <a:r>
              <a:rPr lang="en-US" sz="3999" dirty="0">
                <a:solidFill>
                  <a:srgbClr val="FFFFFF"/>
                </a:solidFill>
              </a:rPr>
              <a:t>(A2) Velocity dependent manifold</a:t>
            </a:r>
            <a:endParaRPr lang="en-GB" sz="3999" dirty="0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C4BE760-1157-5D4E-EE40-645A40546A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" b="83559"/>
          <a:stretch/>
        </p:blipFill>
        <p:spPr>
          <a:xfrm>
            <a:off x="621804" y="1784813"/>
            <a:ext cx="7772400" cy="780091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B497E63-230C-9B2C-FA12-FF7229E3AB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9" b="43240"/>
          <a:stretch/>
        </p:blipFill>
        <p:spPr>
          <a:xfrm>
            <a:off x="613998" y="3284984"/>
            <a:ext cx="7772400" cy="1625294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ADFD9B-5FB1-31A6-36B9-6A5A7FD77E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8" t="92173" r="20325"/>
          <a:stretch/>
        </p:blipFill>
        <p:spPr>
          <a:xfrm>
            <a:off x="6814492" y="5795484"/>
            <a:ext cx="4320480" cy="455328"/>
          </a:xfrm>
          <a:prstGeom prst="rect">
            <a:avLst/>
          </a:prstGeom>
        </p:spPr>
      </p:pic>
      <p:pic>
        <p:nvPicPr>
          <p:cNvPr id="12" name="Picture 1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8538822-3E8B-2B30-50C6-78E4B1B4F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78" y="5635798"/>
            <a:ext cx="39624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9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8825" cy="685621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892"/>
            <a:ext cx="12188823" cy="159032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893"/>
            <a:ext cx="8113193" cy="1590328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3185" y="892"/>
            <a:ext cx="4075636" cy="1590328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230" y="892"/>
            <a:ext cx="11729591" cy="1597017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C64DF-2CB4-4169-A962-DF903DC5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2" y="295355"/>
            <a:ext cx="9893374" cy="1033400"/>
          </a:xfrm>
        </p:spPr>
        <p:txBody>
          <a:bodyPr>
            <a:normAutofit/>
          </a:bodyPr>
          <a:lstStyle/>
          <a:p>
            <a:r>
              <a:rPr lang="en-US" sz="3999" dirty="0">
                <a:solidFill>
                  <a:srgbClr val="FFFFFF"/>
                </a:solidFill>
              </a:rPr>
              <a:t>Recap</a:t>
            </a:r>
            <a:endParaRPr lang="en-GB" sz="3999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EA839-C47C-8C85-7261-55AA5CCF5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39"/>
          <a:stretch/>
        </p:blipFill>
        <p:spPr>
          <a:xfrm>
            <a:off x="1989956" y="1665169"/>
            <a:ext cx="8372235" cy="507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09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8825" cy="685621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892"/>
            <a:ext cx="12188823" cy="159032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893"/>
            <a:ext cx="8113193" cy="1590328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3185" y="892"/>
            <a:ext cx="4075636" cy="1590328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230" y="892"/>
            <a:ext cx="11729591" cy="1597017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C64DF-2CB4-4169-A962-DF903DC5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2" y="295355"/>
            <a:ext cx="9893374" cy="1033400"/>
          </a:xfrm>
        </p:spPr>
        <p:txBody>
          <a:bodyPr>
            <a:normAutofit/>
          </a:bodyPr>
          <a:lstStyle/>
          <a:p>
            <a:r>
              <a:rPr lang="en-US" sz="3999" dirty="0">
                <a:solidFill>
                  <a:srgbClr val="FFFFFF"/>
                </a:solidFill>
              </a:rPr>
              <a:t>SC/ICE</a:t>
            </a:r>
            <a:endParaRPr lang="en-GB" sz="3999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92451-3B69-7F7D-FAB6-C904C6994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1859715"/>
            <a:ext cx="7772400" cy="470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03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45E99-C71B-36D5-83AD-6ED293F0A402}"/>
              </a:ext>
            </a:extLst>
          </p:cNvPr>
          <p:cNvSpPr txBox="1">
            <a:spLocks/>
          </p:cNvSpPr>
          <p:nvPr/>
        </p:nvSpPr>
        <p:spPr>
          <a:xfrm>
            <a:off x="1371242" y="295355"/>
            <a:ext cx="9893374" cy="1033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126"/>
            <a:r>
              <a:rPr lang="en-US" sz="4399" dirty="0">
                <a:solidFill>
                  <a:prstClr val="black"/>
                </a:solidFill>
                <a:latin typeface="Calibri Light" panose="020F0302020204030204"/>
              </a:rPr>
              <a:t>Reduced Order Modelling (ROM)</a:t>
            </a:r>
            <a:endParaRPr lang="en-GB" sz="4399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0C2F5-24B3-ADF2-D9FF-42999E0DE4E8}"/>
              </a:ext>
            </a:extLst>
          </p:cNvPr>
          <p:cNvSpPr txBox="1"/>
          <p:nvPr/>
        </p:nvSpPr>
        <p:spPr>
          <a:xfrm>
            <a:off x="1277842" y="1708529"/>
            <a:ext cx="3961591" cy="40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/>
            <a:r>
              <a:rPr lang="en-US" sz="1999" b="1" dirty="0">
                <a:solidFill>
                  <a:prstClr val="black"/>
                </a:solidFill>
                <a:latin typeface="Calibri Light" panose="020F0302020204030204"/>
              </a:rPr>
              <a:t>Large</a:t>
            </a:r>
            <a:r>
              <a:rPr lang="en-US" sz="1999" dirty="0">
                <a:solidFill>
                  <a:prstClr val="black"/>
                </a:solidFill>
                <a:latin typeface="Calibri Light" panose="020F0302020204030204"/>
              </a:rPr>
              <a:t> scale </a:t>
            </a:r>
            <a:r>
              <a:rPr lang="en-US" sz="1999" b="1" dirty="0">
                <a:solidFill>
                  <a:prstClr val="black"/>
                </a:solidFill>
                <a:latin typeface="Calibri Light" panose="020F0302020204030204"/>
              </a:rPr>
              <a:t>3D</a:t>
            </a:r>
            <a:r>
              <a:rPr lang="en-US" sz="1999" dirty="0">
                <a:solidFill>
                  <a:prstClr val="black"/>
                </a:solidFill>
                <a:latin typeface="Calibri Light" panose="020F0302020204030204"/>
              </a:rPr>
              <a:t> finite elements model</a:t>
            </a:r>
            <a:endParaRPr lang="en-GB" sz="1999" dirty="0">
              <a:solidFill>
                <a:prstClr val="black"/>
              </a:solidFill>
              <a:latin typeface="Calibri Light" panose="020F0302020204030204"/>
            </a:endParaRPr>
          </a:p>
        </p:txBody>
      </p:sp>
      <p:pic>
        <p:nvPicPr>
          <p:cNvPr id="5" name="Picture 4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BB9631E-C29F-E5DD-9259-A5B1C54D92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5" t="24937" r="13505" b="31667"/>
          <a:stretch/>
        </p:blipFill>
        <p:spPr>
          <a:xfrm>
            <a:off x="524163" y="2291350"/>
            <a:ext cx="5213493" cy="2775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BA4939-609D-9080-1134-21452D45F0C1}"/>
              </a:ext>
            </a:extLst>
          </p:cNvPr>
          <p:cNvSpPr txBox="1"/>
          <p:nvPr/>
        </p:nvSpPr>
        <p:spPr>
          <a:xfrm>
            <a:off x="1037517" y="5358739"/>
            <a:ext cx="4442239" cy="707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126"/>
            <a:r>
              <a:rPr lang="en-US" sz="1999" dirty="0">
                <a:solidFill>
                  <a:prstClr val="black"/>
                </a:solidFill>
                <a:latin typeface="Calibri Light" panose="020F0302020204030204"/>
              </a:rPr>
              <a:t>Nonlinear Dynamical system </a:t>
            </a:r>
          </a:p>
          <a:p>
            <a:pPr algn="ctr" defTabSz="914126"/>
            <a:r>
              <a:rPr lang="en-US" sz="1999" dirty="0">
                <a:solidFill>
                  <a:prstClr val="black"/>
                </a:solidFill>
                <a:latin typeface="Calibri Light" panose="020F0302020204030204"/>
              </a:rPr>
              <a:t>with up to </a:t>
            </a:r>
            <a:r>
              <a:rPr lang="en-US" sz="1999" b="1" dirty="0">
                <a:solidFill>
                  <a:prstClr val="black"/>
                </a:solidFill>
                <a:latin typeface="Calibri Light" panose="020F0302020204030204"/>
              </a:rPr>
              <a:t>Millions</a:t>
            </a:r>
            <a:r>
              <a:rPr lang="en-US" sz="1999" dirty="0">
                <a:solidFill>
                  <a:prstClr val="black"/>
                </a:solidFill>
                <a:latin typeface="Calibri Light" panose="020F0302020204030204"/>
              </a:rPr>
              <a:t> of degrees of freedom</a:t>
            </a:r>
            <a:endParaRPr lang="en-GB" sz="1999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967BA69-3F9B-5973-FAF5-E8BFB3F5B2AF}"/>
              </a:ext>
            </a:extLst>
          </p:cNvPr>
          <p:cNvSpPr/>
          <p:nvPr/>
        </p:nvSpPr>
        <p:spPr>
          <a:xfrm>
            <a:off x="6453102" y="3943905"/>
            <a:ext cx="594755" cy="363461"/>
          </a:xfrm>
          <a:prstGeom prst="rightArrow">
            <a:avLst/>
          </a:prstGeom>
          <a:noFill/>
          <a:ln>
            <a:solidFill>
              <a:srgbClr val="3A6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GB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DBFEBA-7113-0689-6BDD-5024929D4B7D}"/>
              </a:ext>
            </a:extLst>
          </p:cNvPr>
          <p:cNvSpPr txBox="1"/>
          <p:nvPr/>
        </p:nvSpPr>
        <p:spPr>
          <a:xfrm>
            <a:off x="7712876" y="1708529"/>
            <a:ext cx="3862872" cy="707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126"/>
            <a:r>
              <a:rPr lang="en-US" sz="1999" dirty="0">
                <a:solidFill>
                  <a:prstClr val="black"/>
                </a:solidFill>
                <a:latin typeface="Calibri Light" panose="020F0302020204030204"/>
              </a:rPr>
              <a:t>Capture the </a:t>
            </a:r>
            <a:r>
              <a:rPr lang="en-US" sz="1999" b="1" dirty="0">
                <a:solidFill>
                  <a:prstClr val="black"/>
                </a:solidFill>
                <a:latin typeface="Calibri Light" panose="020F0302020204030204"/>
              </a:rPr>
              <a:t>characteristic</a:t>
            </a:r>
            <a:r>
              <a:rPr lang="en-US" sz="1999" dirty="0">
                <a:solidFill>
                  <a:prstClr val="black"/>
                </a:solidFill>
                <a:latin typeface="Calibri Light" panose="020F0302020204030204"/>
              </a:rPr>
              <a:t> dynamics</a:t>
            </a:r>
          </a:p>
          <a:p>
            <a:pPr algn="ctr" defTabSz="914126"/>
            <a:r>
              <a:rPr lang="en-US" sz="1999" dirty="0">
                <a:solidFill>
                  <a:prstClr val="black"/>
                </a:solidFill>
                <a:latin typeface="Calibri Light" panose="020F0302020204030204"/>
              </a:rPr>
              <a:t>with </a:t>
            </a:r>
            <a:r>
              <a:rPr lang="en-US" sz="1999" b="1" dirty="0">
                <a:solidFill>
                  <a:prstClr val="black"/>
                </a:solidFill>
                <a:latin typeface="Calibri Light" panose="020F0302020204030204"/>
              </a:rPr>
              <a:t>low dimensional </a:t>
            </a:r>
            <a:r>
              <a:rPr lang="en-US" sz="1999" dirty="0">
                <a:solidFill>
                  <a:prstClr val="black"/>
                </a:solidFill>
                <a:latin typeface="Calibri Light" panose="020F0302020204030204"/>
              </a:rPr>
              <a:t>models</a:t>
            </a:r>
            <a:endParaRPr lang="en-GB" sz="1999" dirty="0">
              <a:solidFill>
                <a:prstClr val="black"/>
              </a:solidFill>
              <a:latin typeface="Calibri Light" panose="020F03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46F06C-9662-0CB3-6175-2B607B5DBF44}"/>
              </a:ext>
            </a:extLst>
          </p:cNvPr>
          <p:cNvGrpSpPr/>
          <p:nvPr/>
        </p:nvGrpSpPr>
        <p:grpSpPr>
          <a:xfrm>
            <a:off x="8904851" y="3116081"/>
            <a:ext cx="1478922" cy="827824"/>
            <a:chOff x="8678244" y="3545840"/>
            <a:chExt cx="1479307" cy="828040"/>
          </a:xfrm>
          <a:effectLst>
            <a:outerShdw blurRad="50800" dist="50800" dir="2700000" algn="tl" rotWithShape="0">
              <a:prstClr val="black">
                <a:alpha val="43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6809BA0-6F21-F692-D027-AB7E2ACD7621}"/>
                </a:ext>
              </a:extLst>
            </p:cNvPr>
            <p:cNvGrpSpPr/>
            <p:nvPr/>
          </p:nvGrpSpPr>
          <p:grpSpPr>
            <a:xfrm flipH="1">
              <a:off x="8678244" y="3653090"/>
              <a:ext cx="1479307" cy="657702"/>
              <a:chOff x="8678244" y="3653090"/>
              <a:chExt cx="1479307" cy="657702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94D90D3-865D-E7E5-7782-3D7C69B943AD}"/>
                  </a:ext>
                </a:extLst>
              </p:cNvPr>
              <p:cNvSpPr/>
              <p:nvPr/>
            </p:nvSpPr>
            <p:spPr>
              <a:xfrm>
                <a:off x="9562641" y="3679178"/>
                <a:ext cx="594910" cy="592304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26"/>
                <a:endParaRPr lang="en-GB" sz="1799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D3585ED-3355-E9F6-4B5E-72CC1D70F7D4}"/>
                  </a:ext>
                </a:extLst>
              </p:cNvPr>
              <p:cNvGrpSpPr/>
              <p:nvPr/>
            </p:nvGrpSpPr>
            <p:grpSpPr>
              <a:xfrm>
                <a:off x="8949615" y="3739519"/>
                <a:ext cx="466975" cy="442294"/>
                <a:chOff x="7520254" y="3665193"/>
                <a:chExt cx="901323" cy="442294"/>
              </a:xfrm>
              <a:noFill/>
            </p:grpSpPr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A4063AC1-5B81-9AB6-11C3-B2B46366D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20254" y="3665195"/>
                  <a:ext cx="139523" cy="442292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928D960-A7A7-82F4-AB69-2F729254BA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59777" y="3665196"/>
                  <a:ext cx="158502" cy="442291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9239E5D5-C7FC-B91F-C819-379E1B2AEF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21903" y="3665194"/>
                  <a:ext cx="139523" cy="442292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1313F39A-4D08-BEF0-ACB6-BB691A372A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61426" y="3665195"/>
                  <a:ext cx="158502" cy="442291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6F04216-54A6-2515-AAE8-FE1828B85F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23552" y="3665193"/>
                  <a:ext cx="139523" cy="442292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752C43FB-BF17-BC9C-D2E5-EF18754664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3075" y="3665194"/>
                  <a:ext cx="158502" cy="442291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0FC6E60-9041-A2EF-EFCA-F753DDB2AA8A}"/>
                  </a:ext>
                </a:extLst>
              </p:cNvPr>
              <p:cNvGrpSpPr/>
              <p:nvPr/>
            </p:nvGrpSpPr>
            <p:grpSpPr>
              <a:xfrm>
                <a:off x="9416590" y="3975329"/>
                <a:ext cx="146051" cy="209439"/>
                <a:chOff x="9416590" y="3975329"/>
                <a:chExt cx="146051" cy="209439"/>
              </a:xfrm>
              <a:noFill/>
            </p:grpSpPr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BBA5120F-026D-8319-5B3A-B7C92CD2757E}"/>
                    </a:ext>
                  </a:extLst>
                </p:cNvPr>
                <p:cNvCxnSpPr>
                  <a:cxnSpLocks/>
                  <a:endCxn id="13" idx="2"/>
                </p:cNvCxnSpPr>
                <p:nvPr/>
              </p:nvCxnSpPr>
              <p:spPr>
                <a:xfrm>
                  <a:off x="9462655" y="3975330"/>
                  <a:ext cx="99986" cy="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2D113B30-783D-44CF-9C2A-02C7432F1F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16590" y="3975329"/>
                  <a:ext cx="46065" cy="209439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206A227-E31B-EE4B-0E79-DB7A7D3D279F}"/>
                  </a:ext>
                </a:extLst>
              </p:cNvPr>
              <p:cNvGrpSpPr/>
              <p:nvPr/>
            </p:nvGrpSpPr>
            <p:grpSpPr>
              <a:xfrm flipH="1">
                <a:off x="8801687" y="3975329"/>
                <a:ext cx="146051" cy="209439"/>
                <a:chOff x="9416590" y="3975329"/>
                <a:chExt cx="146051" cy="209439"/>
              </a:xfrm>
              <a:noFill/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AB942DFD-87D4-9386-9B7A-A474A763A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62655" y="3975330"/>
                  <a:ext cx="99986" cy="0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F9A8E571-A0A4-8FD5-F950-5EC4477B58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16590" y="3975329"/>
                  <a:ext cx="46065" cy="209439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02DA3B9-7E0C-F3FF-31B1-F713F75630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02695" y="3653090"/>
                <a:ext cx="0" cy="65104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2557254-369E-0007-2BEC-1464D39FE2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81720" y="3653090"/>
                <a:ext cx="119967" cy="13659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677DBD1-F0A8-5A73-B48A-F10E148B77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80851" y="3783368"/>
                <a:ext cx="119967" cy="13659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070FC20-302F-9972-3405-3D89E61345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79982" y="3913646"/>
                <a:ext cx="119967" cy="13659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D0D6C10-8C9A-4781-0B22-6105B64673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79113" y="4043924"/>
                <a:ext cx="119967" cy="13659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16FF71A-2B1D-FA9F-531E-391D1D25B2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78244" y="4174202"/>
                <a:ext cx="119967" cy="13659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0FDF4E8-0EE8-87EC-FBAF-58CABCA18DC4}"/>
                </a:ext>
              </a:extLst>
            </p:cNvPr>
            <p:cNvCxnSpPr/>
            <p:nvPr/>
          </p:nvCxnSpPr>
          <p:spPr>
            <a:xfrm flipH="1" flipV="1">
              <a:off x="9460265" y="3545840"/>
              <a:ext cx="353628" cy="8280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0D7E603-01D7-F397-D0C1-DC569D398C82}"/>
              </a:ext>
            </a:extLst>
          </p:cNvPr>
          <p:cNvSpPr txBox="1"/>
          <p:nvPr/>
        </p:nvSpPr>
        <p:spPr>
          <a:xfrm>
            <a:off x="7712877" y="4556706"/>
            <a:ext cx="4045788" cy="1938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/>
            <a:r>
              <a:rPr lang="en-US" sz="2399" dirty="0">
                <a:solidFill>
                  <a:prstClr val="black"/>
                </a:solidFill>
                <a:latin typeface="Calibri Light" panose="020F0302020204030204"/>
              </a:rPr>
              <a:t>Desired Properties:</a:t>
            </a:r>
          </a:p>
          <a:p>
            <a:pPr marL="342797" indent="-342797" defTabSz="914126">
              <a:buFont typeface="Courier New" panose="02070309020205020404" pitchFamily="49" charset="0"/>
              <a:buChar char="o"/>
            </a:pPr>
            <a:r>
              <a:rPr lang="en-US" sz="2399" b="1" dirty="0">
                <a:solidFill>
                  <a:prstClr val="black"/>
                </a:solidFill>
                <a:latin typeface="Calibri Light" panose="020F0302020204030204"/>
              </a:rPr>
              <a:t>Small</a:t>
            </a:r>
            <a:r>
              <a:rPr lang="en-US" sz="2399" dirty="0">
                <a:solidFill>
                  <a:prstClr val="black"/>
                </a:solidFill>
                <a:latin typeface="Calibri Light" panose="020F0302020204030204"/>
              </a:rPr>
              <a:t> number of parameters</a:t>
            </a:r>
          </a:p>
          <a:p>
            <a:pPr marL="342797" indent="-342797" defTabSz="914126">
              <a:buFont typeface="Courier New" panose="02070309020205020404" pitchFamily="49" charset="0"/>
              <a:buChar char="o"/>
            </a:pPr>
            <a:r>
              <a:rPr lang="en-US" sz="2399" dirty="0">
                <a:solidFill>
                  <a:prstClr val="black"/>
                </a:solidFill>
                <a:latin typeface="Calibri Light" panose="020F0302020204030204"/>
              </a:rPr>
              <a:t>Physically </a:t>
            </a:r>
            <a:r>
              <a:rPr lang="en-US" sz="2399" b="1" dirty="0">
                <a:solidFill>
                  <a:prstClr val="black"/>
                </a:solidFill>
                <a:latin typeface="Calibri Light" panose="020F0302020204030204"/>
              </a:rPr>
              <a:t>interpretable</a:t>
            </a:r>
          </a:p>
          <a:p>
            <a:pPr marL="342797" indent="-342797" defTabSz="914126">
              <a:buFont typeface="Courier New" panose="02070309020205020404" pitchFamily="49" charset="0"/>
              <a:buChar char="o"/>
            </a:pPr>
            <a:r>
              <a:rPr lang="en-US" sz="2399" dirty="0">
                <a:solidFill>
                  <a:prstClr val="black"/>
                </a:solidFill>
                <a:latin typeface="Calibri Light" panose="020F0302020204030204"/>
              </a:rPr>
              <a:t>From FE model</a:t>
            </a:r>
          </a:p>
          <a:p>
            <a:pPr marL="342797" indent="-342797" defTabSz="914126">
              <a:buFont typeface="Courier New" panose="02070309020205020404" pitchFamily="49" charset="0"/>
              <a:buChar char="o"/>
            </a:pPr>
            <a:r>
              <a:rPr lang="en-US" sz="2399" b="1" dirty="0">
                <a:solidFill>
                  <a:prstClr val="black"/>
                </a:solidFill>
                <a:latin typeface="Calibri Light" panose="020F0302020204030204"/>
              </a:rPr>
              <a:t>Fast</a:t>
            </a:r>
            <a:r>
              <a:rPr lang="en-US" sz="2399" dirty="0">
                <a:solidFill>
                  <a:prstClr val="black"/>
                </a:solidFill>
                <a:latin typeface="Calibri Light" panose="020F0302020204030204"/>
              </a:rPr>
              <a:t> yet </a:t>
            </a:r>
            <a:r>
              <a:rPr lang="en-US" sz="2399" b="1" dirty="0">
                <a:solidFill>
                  <a:prstClr val="black"/>
                </a:solidFill>
                <a:latin typeface="Calibri Light" panose="020F0302020204030204"/>
              </a:rPr>
              <a:t>accurate</a:t>
            </a:r>
            <a:endParaRPr lang="en-GB" sz="2399" b="1" dirty="0">
              <a:solidFill>
                <a:prstClr val="black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3176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3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8825" cy="685621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892"/>
            <a:ext cx="12188823" cy="159032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893"/>
            <a:ext cx="8113193" cy="1590328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3185" y="892"/>
            <a:ext cx="4075636" cy="1590328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230" y="892"/>
            <a:ext cx="11729591" cy="1597017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C64DF-2CB4-4169-A962-DF903DC5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2" y="295355"/>
            <a:ext cx="9893374" cy="1033400"/>
          </a:xfrm>
        </p:spPr>
        <p:txBody>
          <a:bodyPr>
            <a:normAutofit/>
          </a:bodyPr>
          <a:lstStyle/>
          <a:p>
            <a:r>
              <a:rPr lang="en-US" sz="3999" dirty="0">
                <a:solidFill>
                  <a:srgbClr val="FFFFFF"/>
                </a:solidFill>
              </a:rPr>
              <a:t>QM/IC-ICE</a:t>
            </a:r>
            <a:endParaRPr lang="en-GB" sz="3999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9CC905-4BCC-EC94-6B7B-F9C64D50B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38" y="1892371"/>
            <a:ext cx="7351454" cy="468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52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8825" cy="685621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892"/>
            <a:ext cx="12188823" cy="159032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893"/>
            <a:ext cx="8113193" cy="1590328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3185" y="892"/>
            <a:ext cx="4075636" cy="1590328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230" y="892"/>
            <a:ext cx="11729591" cy="1597017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C64DF-2CB4-4169-A962-DF903DC5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2" y="295355"/>
            <a:ext cx="9893374" cy="1033400"/>
          </a:xfrm>
        </p:spPr>
        <p:txBody>
          <a:bodyPr>
            <a:normAutofit/>
          </a:bodyPr>
          <a:lstStyle/>
          <a:p>
            <a:r>
              <a:rPr lang="en-US" sz="3999" dirty="0">
                <a:solidFill>
                  <a:srgbClr val="FFFFFF"/>
                </a:solidFill>
              </a:rPr>
              <a:t>SP/SSM/DNF/DPIM</a:t>
            </a:r>
            <a:endParaRPr lang="en-GB" sz="3999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6A0C7-000C-5151-481B-04F9CF54C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"/>
          <a:stretch/>
        </p:blipFill>
        <p:spPr>
          <a:xfrm>
            <a:off x="1989956" y="1780050"/>
            <a:ext cx="6984776" cy="4889310"/>
          </a:xfrm>
          <a:prstGeom prst="rect">
            <a:avLst/>
          </a:prstGeom>
        </p:spPr>
      </p:pic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5BD4F1AC-B2AC-7365-AF4B-6E3B3EF969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87" t="62636" b="23128"/>
          <a:stretch/>
        </p:blipFill>
        <p:spPr>
          <a:xfrm>
            <a:off x="3214092" y="4797152"/>
            <a:ext cx="4032448" cy="5895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F08525-5CCC-C639-B52C-4C0D07631EFA}"/>
              </a:ext>
            </a:extLst>
          </p:cNvPr>
          <p:cNvSpPr/>
          <p:nvPr/>
        </p:nvSpPr>
        <p:spPr>
          <a:xfrm>
            <a:off x="1989956" y="4077072"/>
            <a:ext cx="3312368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30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2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8825" cy="685621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 24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1794"/>
            <a:ext cx="12188824" cy="437299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7701" y="-3929924"/>
            <a:ext cx="4373418" cy="12188825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28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5618" y="-3702010"/>
            <a:ext cx="4372989" cy="11733423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1791"/>
            <a:ext cx="8540260" cy="4372987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3883" y="-1030891"/>
            <a:ext cx="4988847" cy="4437975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126"/>
            <a:endParaRPr lang="en-US" sz="1799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753563-044F-4898-99DA-3477DDD89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6539" y="4837962"/>
            <a:ext cx="10051145" cy="739517"/>
          </a:xfrm>
        </p:spPr>
        <p:txBody>
          <a:bodyPr anchor="b">
            <a:normAutofit/>
          </a:bodyPr>
          <a:lstStyle/>
          <a:p>
            <a:r>
              <a:rPr lang="en-US" sz="4399" b="1" dirty="0">
                <a:solidFill>
                  <a:srgbClr val="0E0E6C"/>
                </a:solidFill>
              </a:rPr>
              <a:t>Thank you for your attention</a:t>
            </a:r>
            <a:endParaRPr lang="en-GB" sz="4399" dirty="0">
              <a:solidFill>
                <a:srgbClr val="0E0E6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9D34C-6972-A660-A17C-AAC56ED7B7D0}"/>
              </a:ext>
            </a:extLst>
          </p:cNvPr>
          <p:cNvSpPr txBox="1"/>
          <p:nvPr/>
        </p:nvSpPr>
        <p:spPr>
          <a:xfrm>
            <a:off x="138700" y="-22221"/>
            <a:ext cx="120710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 rtl="0" fontAlgn="base">
              <a:buFont typeface="+mj-lt"/>
              <a:buAutoNum type="arabicPeriod"/>
            </a:pP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(SMD) </a:t>
            </a:r>
            <a:r>
              <a:rPr lang="en-US" sz="1350" b="0" i="0" dirty="0" err="1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Idelsohn</a:t>
            </a: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, S.R., Cardona, A.: A reduction method for nonlinear structural dynamic analysis. </a:t>
            </a:r>
            <a:r>
              <a:rPr lang="en-US" sz="1350" b="0" i="0" dirty="0" err="1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Comput</a:t>
            </a: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. Methods Appl. Mech. Eng. 49(3), 253–279 (1985)   </a:t>
            </a:r>
          </a:p>
          <a:p>
            <a:pPr marL="228600" indent="-228600" fontAlgn="base">
              <a:buFont typeface="+mj-lt"/>
              <a:buAutoNum type="arabicPeriod"/>
            </a:pPr>
            <a:r>
              <a:rPr lang="en-US" sz="1350" dirty="0">
                <a:solidFill>
                  <a:schemeClr val="bg1"/>
                </a:solidFill>
                <a:latin typeface="Corbel" panose="020B0503020204020204" pitchFamily="34" charset="0"/>
              </a:rPr>
              <a:t>(SP) Shaw, S., Pierre, C.: Non-linear normal modes and invariant manifolds. Journal of sound and Vibration 150 (1), 170-173 (1991)</a:t>
            </a:r>
            <a:endParaRPr lang="en-US" sz="1350" b="0" i="0" dirty="0">
              <a:solidFill>
                <a:schemeClr val="bg1"/>
              </a:solidFill>
              <a:effectLst/>
              <a:latin typeface="Corbel" panose="020B0503020204020204" pitchFamily="34" charset="0"/>
            </a:endParaRPr>
          </a:p>
          <a:p>
            <a:pPr marL="228600" indent="-228600" algn="l" rtl="0" fontAlgn="base">
              <a:buFont typeface="+mj-lt"/>
              <a:buAutoNum type="arabicPeriod"/>
            </a:pP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(STEP) </a:t>
            </a:r>
            <a:r>
              <a:rPr lang="en-US" sz="1350" b="0" i="0" dirty="0" err="1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Muravyov</a:t>
            </a: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, A.A., </a:t>
            </a:r>
            <a:r>
              <a:rPr lang="en-US" sz="1350" b="0" i="0" dirty="0" err="1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Rizzi</a:t>
            </a: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, S.A.: Determination of nonlinear stiffness with application to random vibration of geometrically nonlinear structures. </a:t>
            </a:r>
            <a:r>
              <a:rPr lang="en-US" sz="1350" b="0" i="0" dirty="0" err="1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Comput</a:t>
            </a: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. Struct. 81(15), 1513–1523 (2003) </a:t>
            </a:r>
          </a:p>
          <a:p>
            <a:pPr marL="228600" indent="-228600" algn="l" rtl="0" fontAlgn="base">
              <a:buFont typeface="+mj-lt"/>
              <a:buAutoNum type="arabicPeriod"/>
            </a:pPr>
            <a:r>
              <a:rPr lang="en-US" sz="1350" dirty="0">
                <a:solidFill>
                  <a:schemeClr val="bg1"/>
                </a:solidFill>
                <a:latin typeface="Corbel" panose="020B0503020204020204" pitchFamily="34" charset="0"/>
              </a:rPr>
              <a:t>(ICE) </a:t>
            </a:r>
            <a:r>
              <a:rPr lang="en-US" sz="1350" b="0" i="0" dirty="0" err="1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Hollkamp</a:t>
            </a: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, J.J., Gordon, R.W.: Reduced-order models for non-linear response prediction: implicit condensation and expansion. J. Sound </a:t>
            </a:r>
            <a:r>
              <a:rPr lang="en-US" sz="1350" b="0" i="0" dirty="0" err="1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Vib</a:t>
            </a: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. 318, 1139–1153 (2008) </a:t>
            </a:r>
          </a:p>
          <a:p>
            <a:pPr marL="228600" indent="-228600" algn="l" rtl="0" fontAlgn="base">
              <a:buFont typeface="+mj-lt"/>
              <a:buAutoNum type="arabicPeriod"/>
            </a:pP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(Dual Modes) Kim, K., Radu, A.G., Wang, X., Mignolet, M.P.: Nonlinear reduced order modeling of isotropic and functionally graded plates. Int. J. Non-Linear Mech. 49, 100–110 (2013)  </a:t>
            </a:r>
          </a:p>
          <a:p>
            <a:pPr marL="228600" indent="-228600" algn="l" rtl="0" fontAlgn="base">
              <a:buFont typeface="+mj-lt"/>
              <a:buAutoNum type="arabicPeriod"/>
            </a:pP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(ICE) </a:t>
            </a:r>
            <a:r>
              <a:rPr lang="en-US" sz="1350" b="0" i="0" dirty="0" err="1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Kuether</a:t>
            </a: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, R.J., Allen, M.S.: A numerical approach to directly compute nonlinear normal modes of geometrically nonlinear finite element models. Mech. Syst. Signal Process. 46(1), 1–15 (2014) </a:t>
            </a:r>
          </a:p>
          <a:p>
            <a:pPr marL="228600" indent="-228600" algn="l" rtl="0" fontAlgn="base">
              <a:buFont typeface="+mj-lt"/>
              <a:buAutoNum type="arabicPeriod"/>
            </a:pP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(</a:t>
            </a:r>
            <a:r>
              <a:rPr lang="en-US" sz="1350" dirty="0">
                <a:solidFill>
                  <a:schemeClr val="bg1"/>
                </a:solidFill>
                <a:latin typeface="Corbel" panose="020B0503020204020204" pitchFamily="34" charset="0"/>
              </a:rPr>
              <a:t>SMD) </a:t>
            </a:r>
            <a:r>
              <a:rPr lang="en-US" sz="1350" b="0" i="0" dirty="0" err="1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Weeger</a:t>
            </a: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, O., </a:t>
            </a:r>
            <a:r>
              <a:rPr lang="en-US" sz="1350" b="0" i="0" dirty="0" err="1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Wever</a:t>
            </a: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, U., Simeon, B.: On the use of modal derivatives for nonlinear model order reduction. Int. J. </a:t>
            </a:r>
            <a:r>
              <a:rPr lang="en-US" sz="1350" b="0" i="0" dirty="0" err="1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Numer</a:t>
            </a: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. Methods Eng. 108(13), 1579–1602 (2016) </a:t>
            </a:r>
          </a:p>
          <a:p>
            <a:pPr marL="228600" indent="-228600" algn="l" rtl="0" fontAlgn="base">
              <a:buFont typeface="+mj-lt"/>
              <a:buAutoNum type="arabicPeriod"/>
            </a:pP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(QM) Jain, S., Tiso, P., </a:t>
            </a:r>
            <a:r>
              <a:rPr lang="en-US" sz="1350" b="0" i="0" dirty="0" err="1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Rutzmoser</a:t>
            </a: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, J.B., </a:t>
            </a:r>
            <a:r>
              <a:rPr lang="en-US" sz="1350" b="0" i="0" dirty="0" err="1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Rixen</a:t>
            </a: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, D.J.: A quadratic manifold for model order reduction of nonlinear structural dynamics. </a:t>
            </a:r>
            <a:r>
              <a:rPr lang="en-US" sz="1350" b="0" i="0" dirty="0" err="1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Comput</a:t>
            </a: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. Struct. 188, 80–94 (2017) </a:t>
            </a:r>
          </a:p>
          <a:p>
            <a:pPr marL="228600" indent="-228600" algn="l" rtl="0" fontAlgn="base">
              <a:buFont typeface="+mj-lt"/>
              <a:buAutoNum type="arabicPeriod"/>
            </a:pP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(DNF/SP/NF) Vizzaccaro, A., Shen, Y., Salles, L., </a:t>
            </a:r>
            <a:r>
              <a:rPr lang="en-US" sz="1350" b="0" i="0" dirty="0" err="1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Blahos</a:t>
            </a: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, J., </a:t>
            </a:r>
            <a:r>
              <a:rPr lang="en-US" sz="1350" b="0" i="0" dirty="0" err="1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Touzé</a:t>
            </a: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, C.: Direct computation of nonlinear mapping via normal form for reduced-order models of finite element nonlinear structures. CMAME. (2020) </a:t>
            </a:r>
          </a:p>
          <a:p>
            <a:pPr marL="228600" indent="-228600" algn="l" rtl="0" fontAlgn="base">
              <a:buFont typeface="+mj-lt"/>
              <a:buAutoNum type="arabicPeriod"/>
            </a:pP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(IC-ICE) </a:t>
            </a:r>
            <a:r>
              <a:rPr lang="en-US" sz="1350" b="0" i="0" dirty="0" err="1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Nicolaidou</a:t>
            </a: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, E., Hill, T.L., Neild, S.A.: Indirect reduced order modelling: using nonlinear manifolds to conserve kinetic energy. Proc. R. Soc. A. 476, 20200589 (2021) </a:t>
            </a:r>
          </a:p>
          <a:p>
            <a:pPr marL="228600" indent="-228600" algn="l" rtl="0" fontAlgn="base">
              <a:buFont typeface="+mj-lt"/>
              <a:buAutoNum type="arabicPeriod"/>
            </a:pP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(SSM/SP/NF) Jain, S., Haller, G.: How to compute invariant manifolds and their reduced dynamics in high-dimensional finite-element models. Nonlinear </a:t>
            </a:r>
            <a:r>
              <a:rPr lang="en-US" sz="1350" b="0" i="0" dirty="0" err="1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Dyn</a:t>
            </a: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. (2021) </a:t>
            </a:r>
            <a:endParaRPr lang="en-US" sz="135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228600" indent="-228600" fontAlgn="base">
              <a:buFont typeface="+mj-lt"/>
              <a:buAutoNum type="arabicPeriod"/>
            </a:pP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(DPIM/SP/NF) Vizzaccaro, A., </a:t>
            </a:r>
            <a:r>
              <a:rPr lang="en-US" sz="1350" b="0" i="0" dirty="0" err="1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Opreni</a:t>
            </a: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, A., Salles, L., </a:t>
            </a:r>
            <a:r>
              <a:rPr lang="en-US" sz="1350" b="0" i="0" dirty="0" err="1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Frangi</a:t>
            </a: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, A., </a:t>
            </a:r>
            <a:r>
              <a:rPr lang="en-US" sz="1350" b="0" i="0" dirty="0" err="1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Touze</a:t>
            </a: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, C.: High order direct </a:t>
            </a:r>
            <a:r>
              <a:rPr lang="en-US" sz="1350" b="0" i="0" dirty="0" err="1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parametrisation</a:t>
            </a: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 of invariant manifolds for model order reduction of finite element structures: application to large amplitude vibrations and uncovering of a folding point. Nonlinear </a:t>
            </a:r>
            <a:r>
              <a:rPr lang="en-US" sz="1350" b="0" i="0" dirty="0" err="1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Dyn</a:t>
            </a:r>
            <a:r>
              <a:rPr lang="en-US" sz="1350" b="0" i="0" dirty="0">
                <a:solidFill>
                  <a:schemeClr val="bg1"/>
                </a:solidFill>
                <a:effectLst/>
                <a:latin typeface="Corbel" panose="020B0503020204020204" pitchFamily="34" charset="0"/>
              </a:rPr>
              <a:t> (2022). </a:t>
            </a:r>
          </a:p>
        </p:txBody>
      </p:sp>
    </p:spTree>
    <p:extLst>
      <p:ext uri="{BB962C8B-B14F-4D97-AF65-F5344CB8AC3E}">
        <p14:creationId xmlns:p14="http://schemas.microsoft.com/office/powerpoint/2010/main" val="3589935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8825" cy="685621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892"/>
            <a:ext cx="12188823" cy="159032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893"/>
            <a:ext cx="8113193" cy="1590328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3185" y="892"/>
            <a:ext cx="4075636" cy="1590328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230" y="892"/>
            <a:ext cx="11729591" cy="1597017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C64DF-2CB4-4169-A962-DF903DC5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2" y="295355"/>
            <a:ext cx="9893374" cy="1033400"/>
          </a:xfrm>
        </p:spPr>
        <p:txBody>
          <a:bodyPr>
            <a:normAutofit/>
          </a:bodyPr>
          <a:lstStyle/>
          <a:p>
            <a:r>
              <a:rPr lang="en-US" sz="3999" dirty="0">
                <a:solidFill>
                  <a:srgbClr val="FFFFFF"/>
                </a:solidFill>
              </a:rPr>
              <a:t>The simplest ROM</a:t>
            </a:r>
            <a:endParaRPr lang="en-GB" sz="3999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B5D557-AD42-49C4-8D89-6A86F1E12495}"/>
                  </a:ext>
                </a:extLst>
              </p:cNvPr>
              <p:cNvSpPr txBox="1"/>
              <p:nvPr/>
            </p:nvSpPr>
            <p:spPr>
              <a:xfrm>
                <a:off x="5966919" y="8741822"/>
                <a:ext cx="1766049" cy="349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126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acc>
                        <m:accPr>
                          <m:chr m:val="̈"/>
                          <m:ctrlPr>
                            <a:rPr lang="en-GB" sz="2199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199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</m:acc>
                      <m:r>
                        <a:rPr lang="en-GB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𝐊</m:t>
                      </m:r>
                      <m:r>
                        <a:rPr lang="en-GB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199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B5D557-AD42-49C4-8D89-6A86F1E12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919" y="8741822"/>
                <a:ext cx="1766049" cy="349172"/>
              </a:xfrm>
              <a:prstGeom prst="rect">
                <a:avLst/>
              </a:prstGeom>
              <a:blipFill>
                <a:blip r:embed="rId2"/>
                <a:stretch>
                  <a:fillRect l="-2837" t="-14286" r="-2837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05F269AA-55A4-4D81-854D-B317D2C8919F}"/>
              </a:ext>
            </a:extLst>
          </p:cNvPr>
          <p:cNvSpPr txBox="1"/>
          <p:nvPr/>
        </p:nvSpPr>
        <p:spPr>
          <a:xfrm>
            <a:off x="1645237" y="1801472"/>
            <a:ext cx="9345379" cy="4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2199" b="1" dirty="0">
                <a:solidFill>
                  <a:prstClr val="black"/>
                </a:solidFill>
                <a:latin typeface="Calibri Light" panose="020F0302020204030204"/>
              </a:rPr>
              <a:t>Large</a:t>
            </a:r>
            <a:r>
              <a:rPr lang="en-US" sz="2199" dirty="0">
                <a:solidFill>
                  <a:prstClr val="black"/>
                </a:solidFill>
                <a:latin typeface="Calibri Light" panose="020F0302020204030204"/>
              </a:rPr>
              <a:t> scale </a:t>
            </a:r>
            <a:r>
              <a:rPr lang="en-US" sz="2199" b="1" dirty="0">
                <a:solidFill>
                  <a:prstClr val="black"/>
                </a:solidFill>
                <a:latin typeface="Calibri Light" panose="020F0302020204030204"/>
              </a:rPr>
              <a:t>3D</a:t>
            </a:r>
            <a:r>
              <a:rPr lang="en-US" sz="2199" dirty="0">
                <a:solidFill>
                  <a:prstClr val="black"/>
                </a:solidFill>
                <a:latin typeface="Calibri Light" panose="020F0302020204030204"/>
              </a:rPr>
              <a:t> finite elements model with up to </a:t>
            </a:r>
            <a:r>
              <a:rPr lang="en-US" sz="2199" b="1" dirty="0">
                <a:solidFill>
                  <a:prstClr val="black"/>
                </a:solidFill>
                <a:latin typeface="Calibri Light" panose="020F0302020204030204"/>
              </a:rPr>
              <a:t>millions</a:t>
            </a:r>
            <a:r>
              <a:rPr lang="en-US" sz="2199" dirty="0">
                <a:solidFill>
                  <a:prstClr val="black"/>
                </a:solidFill>
                <a:latin typeface="Calibri Light" panose="020F0302020204030204"/>
              </a:rPr>
              <a:t> of degrees of freedom: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1F9805-EE6F-410D-B96A-38E86FF7BE5B}"/>
              </a:ext>
            </a:extLst>
          </p:cNvPr>
          <p:cNvSpPr txBox="1"/>
          <p:nvPr/>
        </p:nvSpPr>
        <p:spPr>
          <a:xfrm>
            <a:off x="8113185" y="5816435"/>
            <a:ext cx="3381519" cy="76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126"/>
            <a:r>
              <a:rPr lang="en-US" sz="2199" dirty="0">
                <a:solidFill>
                  <a:prstClr val="black"/>
                </a:solidFill>
                <a:latin typeface="Calibri Light" panose="020F0302020204030204"/>
              </a:rPr>
              <a:t>Linear Modal Analysis is the </a:t>
            </a:r>
          </a:p>
          <a:p>
            <a:pPr algn="ctr" defTabSz="914126"/>
            <a:r>
              <a:rPr lang="en-US" sz="2199" dirty="0">
                <a:solidFill>
                  <a:prstClr val="black"/>
                </a:solidFill>
                <a:latin typeface="Calibri Light" panose="020F0302020204030204"/>
              </a:rPr>
              <a:t>most trivial of ROMs</a:t>
            </a:r>
            <a:endParaRPr lang="en-GB" sz="2199" dirty="0">
              <a:solidFill>
                <a:prstClr val="black"/>
              </a:solidFill>
              <a:latin typeface="Calibri Light" panose="020F03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C926E7-FD1B-4DCA-A40C-EE8FAF8DCA24}"/>
                  </a:ext>
                </a:extLst>
              </p:cNvPr>
              <p:cNvSpPr txBox="1"/>
              <p:nvPr/>
            </p:nvSpPr>
            <p:spPr>
              <a:xfrm>
                <a:off x="3381177" y="8344278"/>
                <a:ext cx="1848806" cy="338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126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GB" sz="2199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199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en-US" sz="2199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99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19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199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99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sz="2199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  <m:sup>
                          <m:r>
                            <a:rPr lang="en-US" sz="219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199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199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199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19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C926E7-FD1B-4DCA-A40C-EE8FAF8DC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177" y="8344278"/>
                <a:ext cx="1848806" cy="338466"/>
              </a:xfrm>
              <a:prstGeom prst="rect">
                <a:avLst/>
              </a:prstGeom>
              <a:blipFill>
                <a:blip r:embed="rId3"/>
                <a:stretch>
                  <a:fillRect l="-1370" t="-7407" r="-3425" b="-40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52C7E82-1343-44CE-8645-4DE526C6EE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881" b="31556"/>
          <a:stretch/>
        </p:blipFill>
        <p:spPr>
          <a:xfrm>
            <a:off x="1377624" y="3406027"/>
            <a:ext cx="9433576" cy="19932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1C0608E-ECCB-41F2-BDF3-2CEEE73440C8}"/>
                  </a:ext>
                </a:extLst>
              </p:cNvPr>
              <p:cNvSpPr txBox="1"/>
              <p:nvPr/>
            </p:nvSpPr>
            <p:spPr>
              <a:xfrm>
                <a:off x="1940612" y="8753600"/>
                <a:ext cx="2881129" cy="430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126"/>
                <a:r>
                  <a:rPr lang="en-US" sz="2199" dirty="0">
                    <a:solidFill>
                      <a:prstClr val="black"/>
                    </a:solidFill>
                    <a:latin typeface="Calibri Light" panose="020F0302020204030204"/>
                  </a:rPr>
                  <a:t>Natural frequencies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99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99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sz="2199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GB" sz="2199" b="1" dirty="0">
                  <a:solidFill>
                    <a:prstClr val="black"/>
                  </a:solidFill>
                  <a:latin typeface="Calibri Light" panose="020F0302020204030204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1C0608E-ECCB-41F2-BDF3-2CEEE7344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612" y="8753600"/>
                <a:ext cx="2881129" cy="430775"/>
              </a:xfrm>
              <a:prstGeom prst="rect">
                <a:avLst/>
              </a:prstGeom>
              <a:blipFill>
                <a:blip r:embed="rId5"/>
                <a:stretch>
                  <a:fillRect l="-1316" t="-11429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195E32A-814D-44C0-9BEB-915B2C6CD79E}"/>
                  </a:ext>
                </a:extLst>
              </p:cNvPr>
              <p:cNvSpPr txBox="1"/>
              <p:nvPr/>
            </p:nvSpPr>
            <p:spPr>
              <a:xfrm>
                <a:off x="3871507" y="9579682"/>
                <a:ext cx="2095412" cy="430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126"/>
                <a:r>
                  <a:rPr lang="en-US" sz="2199" dirty="0">
                    <a:solidFill>
                      <a:prstClr val="black"/>
                    </a:solidFill>
                    <a:latin typeface="Calibri Light" panose="020F0302020204030204"/>
                  </a:rPr>
                  <a:t>Mode shapes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99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199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a:rPr lang="en-US" sz="2199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GB" sz="2199" b="1" dirty="0">
                  <a:solidFill>
                    <a:prstClr val="black"/>
                  </a:solidFill>
                  <a:latin typeface="Calibri Light" panose="020F0302020204030204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195E32A-814D-44C0-9BEB-915B2C6CD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507" y="9579682"/>
                <a:ext cx="2095412" cy="430775"/>
              </a:xfrm>
              <a:prstGeom prst="rect">
                <a:avLst/>
              </a:prstGeom>
              <a:blipFill>
                <a:blip r:embed="rId6"/>
                <a:stretch>
                  <a:fillRect l="-3012"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D32B1DF-0FAC-4084-A812-5D829D2EF936}"/>
                  </a:ext>
                </a:extLst>
              </p:cNvPr>
              <p:cNvSpPr txBox="1"/>
              <p:nvPr/>
            </p:nvSpPr>
            <p:spPr>
              <a:xfrm>
                <a:off x="3404739" y="7938725"/>
                <a:ext cx="1097900" cy="338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126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99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199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199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2199" b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ϕ</m:t>
                          </m:r>
                        </m:e>
                        <m:sub>
                          <m:r>
                            <a:rPr lang="en-US" sz="2199" b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199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oMath>
                  </m:oMathPara>
                </a14:m>
                <a:endParaRPr lang="en-GB" sz="219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D32B1DF-0FAC-4084-A812-5D829D2EF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739" y="7938725"/>
                <a:ext cx="1097900" cy="338466"/>
              </a:xfrm>
              <a:prstGeom prst="rect">
                <a:avLst/>
              </a:prstGeom>
              <a:blipFill>
                <a:blip r:embed="rId7"/>
                <a:stretch>
                  <a:fillRect l="-5747" r="-3448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7383599E-2D15-40D1-B808-6DAF9176973F}"/>
              </a:ext>
            </a:extLst>
          </p:cNvPr>
          <p:cNvSpPr txBox="1"/>
          <p:nvPr/>
        </p:nvSpPr>
        <p:spPr>
          <a:xfrm>
            <a:off x="651624" y="5763058"/>
            <a:ext cx="2753115" cy="430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126"/>
            <a:r>
              <a:rPr lang="en-US" sz="2199" dirty="0">
                <a:solidFill>
                  <a:prstClr val="black"/>
                </a:solidFill>
                <a:latin typeface="Calibri Light" panose="020F0302020204030204"/>
              </a:rPr>
              <a:t>Change of Coordinates</a:t>
            </a:r>
            <a:endParaRPr lang="en-GB" sz="2199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334A30-5877-4023-AB5B-D2BEF95CCA56}"/>
              </a:ext>
            </a:extLst>
          </p:cNvPr>
          <p:cNvSpPr txBox="1"/>
          <p:nvPr/>
        </p:nvSpPr>
        <p:spPr>
          <a:xfrm>
            <a:off x="1088506" y="6142168"/>
            <a:ext cx="2320160" cy="430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126"/>
            <a:r>
              <a:rPr lang="en-US" sz="2199" dirty="0">
                <a:solidFill>
                  <a:prstClr val="black"/>
                </a:solidFill>
                <a:latin typeface="Calibri Light" panose="020F0302020204030204"/>
              </a:rPr>
              <a:t>Reduced Dynamics</a:t>
            </a:r>
            <a:endParaRPr lang="en-GB" sz="2199" dirty="0">
              <a:solidFill>
                <a:prstClr val="black"/>
              </a:solidFill>
              <a:latin typeface="Calibri Light" panose="020F0302020204030204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8A0A0AB-E1BC-AB6B-6370-A20D6E4EAB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21"/>
          <a:stretch/>
        </p:blipFill>
        <p:spPr>
          <a:xfrm>
            <a:off x="5166805" y="2198449"/>
            <a:ext cx="3255100" cy="545148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0FFED9C-A906-7E97-25DF-0A0CECAC063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83" b="22635"/>
          <a:stretch/>
        </p:blipFill>
        <p:spPr>
          <a:xfrm>
            <a:off x="2157702" y="2878276"/>
            <a:ext cx="2664039" cy="444448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874B3D-F697-E209-8AAE-C141BE3226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57" b="1569"/>
          <a:stretch/>
        </p:blipFill>
        <p:spPr>
          <a:xfrm>
            <a:off x="7854645" y="2959711"/>
            <a:ext cx="2560247" cy="392934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602F7E3A-1D90-CD7E-A6C2-34D5F23C32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401" y="5805264"/>
            <a:ext cx="1828800" cy="939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C90169-4055-4E70-B2C1-DB2C44BD68E8}"/>
              </a:ext>
            </a:extLst>
          </p:cNvPr>
          <p:cNvSpPr/>
          <p:nvPr/>
        </p:nvSpPr>
        <p:spPr>
          <a:xfrm>
            <a:off x="651624" y="5763058"/>
            <a:ext cx="6265167" cy="9343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GB" sz="1799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7671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46" grpId="0"/>
      <p:bldP spid="47" grpId="0"/>
      <p:bldP spid="48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8825" cy="685621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892"/>
            <a:ext cx="12188823" cy="159032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893"/>
            <a:ext cx="8113193" cy="1590328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3185" y="892"/>
            <a:ext cx="4075636" cy="1590328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230" y="892"/>
            <a:ext cx="11729591" cy="1597017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C64DF-2CB4-4169-A962-DF903DC5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2" y="295355"/>
            <a:ext cx="9893374" cy="1033400"/>
          </a:xfrm>
        </p:spPr>
        <p:txBody>
          <a:bodyPr>
            <a:normAutofit/>
          </a:bodyPr>
          <a:lstStyle/>
          <a:p>
            <a:r>
              <a:rPr lang="en-US" sz="3999" dirty="0">
                <a:solidFill>
                  <a:srgbClr val="FFFFFF"/>
                </a:solidFill>
              </a:rPr>
              <a:t>What happens when the system is Nonlinear?</a:t>
            </a:r>
            <a:endParaRPr lang="en-GB" sz="3999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B5D557-AD42-49C4-8D89-6A86F1E12495}"/>
                  </a:ext>
                </a:extLst>
              </p:cNvPr>
              <p:cNvSpPr txBox="1"/>
              <p:nvPr/>
            </p:nvSpPr>
            <p:spPr>
              <a:xfrm>
                <a:off x="4109384" y="8173071"/>
                <a:ext cx="4590638" cy="349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126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acc>
                        <m:accPr>
                          <m:chr m:val="̈"/>
                          <m:ctrlPr>
                            <a:rPr lang="en-GB" sz="2199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199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</m:acc>
                      <m:r>
                        <a:rPr lang="en-GB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𝐊</m:t>
                      </m:r>
                      <m:r>
                        <a:rPr lang="en-GB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sz="2199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99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𝐔</m:t>
                          </m:r>
                          <m:r>
                            <a:rPr lang="en-US" sz="2199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99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</m:d>
                      <m:r>
                        <a:rPr lang="en-US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𝐇</m:t>
                      </m:r>
                      <m:r>
                        <a:rPr lang="en-US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199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B5D557-AD42-49C4-8D89-6A86F1E12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384" y="8173071"/>
                <a:ext cx="4590638" cy="349172"/>
              </a:xfrm>
              <a:prstGeom prst="rect">
                <a:avLst/>
              </a:prstGeom>
              <a:blipFill>
                <a:blip r:embed="rId2"/>
                <a:stretch>
                  <a:fillRect l="-829" t="-13793" r="-1105" b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05F269AA-55A4-4D81-854D-B317D2C8919F}"/>
              </a:ext>
            </a:extLst>
          </p:cNvPr>
          <p:cNvSpPr txBox="1"/>
          <p:nvPr/>
        </p:nvSpPr>
        <p:spPr>
          <a:xfrm>
            <a:off x="1645237" y="1801472"/>
            <a:ext cx="9345379" cy="4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2199" b="1" dirty="0">
                <a:solidFill>
                  <a:prstClr val="black"/>
                </a:solidFill>
                <a:latin typeface="Calibri Light" panose="020F0302020204030204"/>
              </a:rPr>
              <a:t>Large</a:t>
            </a:r>
            <a:r>
              <a:rPr lang="en-US" sz="2199" dirty="0">
                <a:solidFill>
                  <a:prstClr val="black"/>
                </a:solidFill>
                <a:latin typeface="Calibri Light" panose="020F0302020204030204"/>
              </a:rPr>
              <a:t> scale </a:t>
            </a:r>
            <a:r>
              <a:rPr lang="en-US" sz="2199" b="1" dirty="0">
                <a:solidFill>
                  <a:prstClr val="black"/>
                </a:solidFill>
                <a:latin typeface="Calibri Light" panose="020F0302020204030204"/>
              </a:rPr>
              <a:t>3D</a:t>
            </a:r>
            <a:r>
              <a:rPr lang="en-US" sz="2199" dirty="0">
                <a:solidFill>
                  <a:prstClr val="black"/>
                </a:solidFill>
                <a:latin typeface="Calibri Light" panose="020F0302020204030204"/>
              </a:rPr>
              <a:t> finite elements model with up to </a:t>
            </a:r>
            <a:r>
              <a:rPr lang="en-US" sz="2199" b="1" dirty="0">
                <a:solidFill>
                  <a:prstClr val="black"/>
                </a:solidFill>
                <a:latin typeface="Calibri Light" panose="020F0302020204030204"/>
              </a:rPr>
              <a:t>millions</a:t>
            </a:r>
            <a:r>
              <a:rPr lang="en-US" sz="2199" dirty="0">
                <a:solidFill>
                  <a:prstClr val="black"/>
                </a:solidFill>
                <a:latin typeface="Calibri Light" panose="020F0302020204030204"/>
              </a:rPr>
              <a:t> of degrees of freedom: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1F9805-EE6F-410D-B96A-38E86FF7BE5B}"/>
              </a:ext>
            </a:extLst>
          </p:cNvPr>
          <p:cNvSpPr txBox="1"/>
          <p:nvPr/>
        </p:nvSpPr>
        <p:spPr>
          <a:xfrm>
            <a:off x="8239666" y="5816435"/>
            <a:ext cx="3128567" cy="76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126"/>
            <a:r>
              <a:rPr lang="en-US" sz="2199" dirty="0">
                <a:solidFill>
                  <a:prstClr val="black"/>
                </a:solidFill>
                <a:latin typeface="Calibri Light" panose="020F0302020204030204"/>
              </a:rPr>
              <a:t>The two main ingredients </a:t>
            </a:r>
          </a:p>
          <a:p>
            <a:pPr algn="ctr" defTabSz="914126"/>
            <a:r>
              <a:rPr lang="en-US" sz="2199" dirty="0">
                <a:solidFill>
                  <a:prstClr val="black"/>
                </a:solidFill>
                <a:latin typeface="Calibri Light" panose="020F0302020204030204"/>
              </a:rPr>
              <a:t>of every Nonlinear ROM</a:t>
            </a:r>
            <a:endParaRPr lang="en-GB" sz="2199" dirty="0">
              <a:solidFill>
                <a:prstClr val="black"/>
              </a:solidFill>
              <a:latin typeface="Calibri Light" panose="020F03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C926E7-FD1B-4DCA-A40C-EE8FAF8DCA24}"/>
                  </a:ext>
                </a:extLst>
              </p:cNvPr>
              <p:cNvSpPr txBox="1"/>
              <p:nvPr/>
            </p:nvSpPr>
            <p:spPr>
              <a:xfrm>
                <a:off x="3735257" y="6225037"/>
                <a:ext cx="3031771" cy="338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126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GB" sz="2199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199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en-US" sz="2199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99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19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199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99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199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e>
                        <m:sup>
                          <m:r>
                            <a:rPr lang="en-US" sz="219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199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199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199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m:rPr>
                          <m:sty m:val="p"/>
                        </m:rPr>
                        <a:rPr lang="en-US" sz="2199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199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99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199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en-US" sz="2199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199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en-US" sz="2199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sz="219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C926E7-FD1B-4DCA-A40C-EE8FAF8DC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257" y="6225037"/>
                <a:ext cx="3031771" cy="338466"/>
              </a:xfrm>
              <a:prstGeom prst="rect">
                <a:avLst/>
              </a:prstGeom>
              <a:blipFill>
                <a:blip r:embed="rId3"/>
                <a:stretch>
                  <a:fillRect l="-837" t="-7407" r="-1674" b="-40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52C7E82-1343-44CE-8645-4DE526C6EE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346" b="31556"/>
          <a:stretch/>
        </p:blipFill>
        <p:spPr>
          <a:xfrm>
            <a:off x="1377624" y="5128721"/>
            <a:ext cx="9433576" cy="270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1C0608E-ECCB-41F2-BDF3-2CEEE73440C8}"/>
                  </a:ext>
                </a:extLst>
              </p:cNvPr>
              <p:cNvSpPr txBox="1"/>
              <p:nvPr/>
            </p:nvSpPr>
            <p:spPr>
              <a:xfrm>
                <a:off x="1254865" y="2880742"/>
                <a:ext cx="4064414" cy="430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126"/>
                <a:r>
                  <a:rPr lang="en-US" sz="2199" dirty="0">
                    <a:solidFill>
                      <a:prstClr val="black"/>
                    </a:solidFill>
                    <a:latin typeface="Calibri Light" panose="020F0302020204030204"/>
                  </a:rPr>
                  <a:t>Natural frequencies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9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9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199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nl</m:t>
                        </m:r>
                      </m:sub>
                    </m:sSub>
                    <m:r>
                      <a:rPr lang="en-US" sz="2199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19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9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199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nl</m:t>
                        </m:r>
                      </m:sub>
                    </m:sSub>
                    <m:r>
                      <a:rPr lang="en-US" sz="2199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199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199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199" dirty="0">
                  <a:solidFill>
                    <a:prstClr val="black"/>
                  </a:solidFill>
                  <a:latin typeface="Calibri Light" panose="020F0302020204030204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1C0608E-ECCB-41F2-BDF3-2CEEE7344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865" y="2880742"/>
                <a:ext cx="4064414" cy="430775"/>
              </a:xfrm>
              <a:prstGeom prst="rect">
                <a:avLst/>
              </a:prstGeom>
              <a:blipFill>
                <a:blip r:embed="rId5"/>
                <a:stretch>
                  <a:fillRect l="-1242" t="-11765" r="-311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195E32A-814D-44C0-9BEB-915B2C6CD79E}"/>
                  </a:ext>
                </a:extLst>
              </p:cNvPr>
              <p:cNvSpPr txBox="1"/>
              <p:nvPr/>
            </p:nvSpPr>
            <p:spPr>
              <a:xfrm>
                <a:off x="7176734" y="2880741"/>
                <a:ext cx="3342801" cy="430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126"/>
                <a:r>
                  <a:rPr lang="en-US" sz="2199" dirty="0">
                    <a:solidFill>
                      <a:prstClr val="black"/>
                    </a:solidFill>
                    <a:latin typeface="Calibri Light" panose="020F0302020204030204"/>
                  </a:rPr>
                  <a:t>Mode shapes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9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199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199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nl</m:t>
                        </m:r>
                      </m:sub>
                    </m:sSub>
                    <m:r>
                      <a:rPr lang="en-US" sz="2199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199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199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199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nl</m:t>
                        </m:r>
                      </m:sub>
                    </m:sSub>
                    <m:r>
                      <a:rPr lang="en-US" sz="2199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199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199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199" dirty="0">
                  <a:solidFill>
                    <a:prstClr val="black"/>
                  </a:solidFill>
                  <a:latin typeface="Calibri Light" panose="020F0302020204030204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195E32A-814D-44C0-9BEB-915B2C6CD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734" y="2880741"/>
                <a:ext cx="3342801" cy="430775"/>
              </a:xfrm>
              <a:prstGeom prst="rect">
                <a:avLst/>
              </a:prstGeom>
              <a:blipFill>
                <a:blip r:embed="rId6"/>
                <a:stretch>
                  <a:fillRect l="-1509" t="-11765" r="-755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D32B1DF-0FAC-4084-A812-5D829D2EF936}"/>
                  </a:ext>
                </a:extLst>
              </p:cNvPr>
              <p:cNvSpPr txBox="1"/>
              <p:nvPr/>
            </p:nvSpPr>
            <p:spPr>
              <a:xfrm>
                <a:off x="3758820" y="5819484"/>
                <a:ext cx="1446037" cy="3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126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99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199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2199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199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99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199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en-US" sz="219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199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en-US" sz="2199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19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D32B1DF-0FAC-4084-A812-5D829D2EF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820" y="5819484"/>
                <a:ext cx="1446037" cy="338426"/>
              </a:xfrm>
              <a:prstGeom prst="rect">
                <a:avLst/>
              </a:prstGeom>
              <a:blipFill>
                <a:blip r:embed="rId7"/>
                <a:stretch>
                  <a:fillRect l="-4386" t="-7407" r="-7018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7383599E-2D15-40D1-B808-6DAF9176973F}"/>
              </a:ext>
            </a:extLst>
          </p:cNvPr>
          <p:cNvSpPr txBox="1"/>
          <p:nvPr/>
        </p:nvSpPr>
        <p:spPr>
          <a:xfrm>
            <a:off x="651624" y="5763058"/>
            <a:ext cx="2753115" cy="430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126"/>
            <a:r>
              <a:rPr lang="en-US" sz="2199" dirty="0">
                <a:solidFill>
                  <a:prstClr val="black"/>
                </a:solidFill>
                <a:latin typeface="Calibri Light" panose="020F0302020204030204"/>
              </a:rPr>
              <a:t>Change of Coordinates</a:t>
            </a:r>
            <a:endParaRPr lang="en-GB" sz="2199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334A30-5877-4023-AB5B-D2BEF95CCA56}"/>
              </a:ext>
            </a:extLst>
          </p:cNvPr>
          <p:cNvSpPr txBox="1"/>
          <p:nvPr/>
        </p:nvSpPr>
        <p:spPr>
          <a:xfrm>
            <a:off x="1088506" y="6142168"/>
            <a:ext cx="2320160" cy="430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126"/>
            <a:r>
              <a:rPr lang="en-US" sz="2199" dirty="0">
                <a:solidFill>
                  <a:prstClr val="black"/>
                </a:solidFill>
                <a:latin typeface="Calibri Light" panose="020F0302020204030204"/>
              </a:rPr>
              <a:t>Reduced Dynamics</a:t>
            </a:r>
            <a:endParaRPr lang="en-GB" sz="2199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C90169-4055-4E70-B2C1-DB2C44BD68E8}"/>
              </a:ext>
            </a:extLst>
          </p:cNvPr>
          <p:cNvSpPr/>
          <p:nvPr/>
        </p:nvSpPr>
        <p:spPr>
          <a:xfrm>
            <a:off x="651624" y="5763058"/>
            <a:ext cx="6265167" cy="9343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GB" sz="1799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2A30D30-535C-4D18-A099-104F0014A28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54" r="166" b="7507"/>
          <a:stretch/>
        </p:blipFill>
        <p:spPr>
          <a:xfrm>
            <a:off x="2294927" y="3406027"/>
            <a:ext cx="2326669" cy="17087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38B82D2-209A-4BB3-948D-9CCDF2E5109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49"/>
          <a:stretch/>
        </p:blipFill>
        <p:spPr>
          <a:xfrm>
            <a:off x="7394062" y="3371862"/>
            <a:ext cx="2938042" cy="19047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C8F496-4B0E-4C0F-B79E-1BB152B70D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881" r="97577" b="31556"/>
          <a:stretch/>
        </p:blipFill>
        <p:spPr>
          <a:xfrm>
            <a:off x="2007266" y="3378603"/>
            <a:ext cx="228577" cy="19932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5B6CD5-DB0D-D18E-103A-AA057C48EDC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963" t="13610" r="58273" b="80980"/>
          <a:stretch/>
        </p:blipFill>
        <p:spPr>
          <a:xfrm>
            <a:off x="3883713" y="2282526"/>
            <a:ext cx="4590638" cy="38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6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43" grpId="0"/>
      <p:bldP spid="45" grpId="0"/>
      <p:bldP spid="46" grpId="0"/>
      <p:bldP spid="47" grpId="0"/>
      <p:bldP spid="48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8825" cy="685621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892"/>
            <a:ext cx="12188823" cy="159032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893"/>
            <a:ext cx="8113193" cy="1590328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3185" y="892"/>
            <a:ext cx="4075636" cy="1590328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230" y="892"/>
            <a:ext cx="11729591" cy="1597017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C64DF-2CB4-4169-A962-DF903DC5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2" y="295355"/>
            <a:ext cx="9893374" cy="1033400"/>
          </a:xfrm>
        </p:spPr>
        <p:txBody>
          <a:bodyPr>
            <a:normAutofit/>
          </a:bodyPr>
          <a:lstStyle/>
          <a:p>
            <a:r>
              <a:rPr lang="en-US" sz="3999" dirty="0">
                <a:solidFill>
                  <a:srgbClr val="FFFFFF"/>
                </a:solidFill>
              </a:rPr>
              <a:t>Naïve approach</a:t>
            </a:r>
            <a:endParaRPr lang="en-GB" sz="3999" dirty="0">
              <a:solidFill>
                <a:srgbClr val="FFFFFF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AA20C97-9A39-E4BE-6493-57742A769D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17" t="48137"/>
          <a:stretch/>
        </p:blipFill>
        <p:spPr>
          <a:xfrm>
            <a:off x="5733460" y="3344053"/>
            <a:ext cx="6450532" cy="35130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AAD5452-9814-9650-B1CB-6CF3915C3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202" r="64802" b="19842"/>
          <a:stretch/>
        </p:blipFill>
        <p:spPr>
          <a:xfrm>
            <a:off x="7578679" y="1698370"/>
            <a:ext cx="3534445" cy="20147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35AB255-27B8-DEF2-58F3-5BAD9D477B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8" t="87696" r="70631" b="4233"/>
          <a:stretch/>
        </p:blipFill>
        <p:spPr>
          <a:xfrm>
            <a:off x="9560499" y="5728173"/>
            <a:ext cx="2125701" cy="473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7C2343B-7C07-39A6-4677-9018EAF3F3DE}"/>
                  </a:ext>
                </a:extLst>
              </p:cNvPr>
              <p:cNvSpPr txBox="1"/>
              <p:nvPr/>
            </p:nvSpPr>
            <p:spPr>
              <a:xfrm>
                <a:off x="544585" y="7361616"/>
                <a:ext cx="4590638" cy="349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126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acc>
                        <m:accPr>
                          <m:chr m:val="̈"/>
                          <m:ctrlPr>
                            <a:rPr lang="en-GB" sz="2199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199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</m:acc>
                      <m:r>
                        <a:rPr lang="en-GB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𝐊</m:t>
                      </m:r>
                      <m:r>
                        <a:rPr lang="en-GB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sz="2199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99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𝐔</m:t>
                          </m:r>
                          <m:r>
                            <a:rPr lang="en-US" sz="2199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99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𝐔</m:t>
                          </m:r>
                        </m:e>
                      </m:d>
                      <m:r>
                        <a:rPr lang="en-US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𝐇</m:t>
                      </m:r>
                      <m:r>
                        <a:rPr lang="en-US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199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199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7C2343B-7C07-39A6-4677-9018EAF3F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85" y="7361616"/>
                <a:ext cx="4590638" cy="349172"/>
              </a:xfrm>
              <a:prstGeom prst="rect">
                <a:avLst/>
              </a:prstGeom>
              <a:blipFill>
                <a:blip r:embed="rId4"/>
                <a:stretch>
                  <a:fillRect l="-826" t="-13793" r="-826" b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873D2F-4DF0-481F-EE8E-6DFA9C21AA48}"/>
                  </a:ext>
                </a:extLst>
              </p:cNvPr>
              <p:cNvSpPr txBox="1"/>
              <p:nvPr/>
            </p:nvSpPr>
            <p:spPr>
              <a:xfrm>
                <a:off x="5738293" y="7361616"/>
                <a:ext cx="4176402" cy="3441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914126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GB" sz="2199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199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en-US" sz="2199" i="1" baseline="-25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199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199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19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199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99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199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219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199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199" baseline="-25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199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19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199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en-US" sz="2199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219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219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199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sz="2199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199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199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19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199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199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111</m:t>
                          </m:r>
                        </m:sub>
                        <m:sup>
                          <m:r>
                            <a:rPr lang="en-US" sz="219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Sup>
                        <m:sSubSupPr>
                          <m:ctrlPr>
                            <a:rPr lang="en-US" sz="2199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199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sz="2199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199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2199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GB" sz="219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873D2F-4DF0-481F-EE8E-6DFA9C21A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293" y="7361616"/>
                <a:ext cx="4176402" cy="344107"/>
              </a:xfrm>
              <a:prstGeom prst="rect">
                <a:avLst/>
              </a:prstGeom>
              <a:blipFill>
                <a:blip r:embed="rId5"/>
                <a:stretch>
                  <a:fillRect l="-303" t="-7143" r="-2121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FFC85FE-21DA-0681-493F-7E3FDF1AFE45}"/>
              </a:ext>
            </a:extLst>
          </p:cNvPr>
          <p:cNvSpPr txBox="1"/>
          <p:nvPr/>
        </p:nvSpPr>
        <p:spPr>
          <a:xfrm>
            <a:off x="1353138" y="1928715"/>
            <a:ext cx="2973532" cy="4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2199" b="1" dirty="0">
                <a:solidFill>
                  <a:prstClr val="black"/>
                </a:solidFill>
                <a:latin typeface="Calibri Light" panose="020F0302020204030204"/>
              </a:rPr>
              <a:t>Large</a:t>
            </a:r>
            <a:r>
              <a:rPr lang="en-US" sz="2199" dirty="0">
                <a:solidFill>
                  <a:prstClr val="black"/>
                </a:solidFill>
                <a:latin typeface="Calibri Light" panose="020F0302020204030204"/>
              </a:rPr>
              <a:t> scale </a:t>
            </a:r>
            <a:r>
              <a:rPr lang="en-US" sz="2199" b="1" dirty="0">
                <a:solidFill>
                  <a:prstClr val="black"/>
                </a:solidFill>
                <a:latin typeface="Calibri Light" panose="020F0302020204030204"/>
              </a:rPr>
              <a:t>FE</a:t>
            </a:r>
            <a:r>
              <a:rPr lang="en-US" sz="2199" dirty="0">
                <a:solidFill>
                  <a:prstClr val="black"/>
                </a:solidFill>
                <a:latin typeface="Calibri Light" panose="020F0302020204030204"/>
              </a:rPr>
              <a:t> model: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830C7C-55AC-FBFF-BA7D-7FBA01ECB80D}"/>
              </a:ext>
            </a:extLst>
          </p:cNvPr>
          <p:cNvSpPr txBox="1"/>
          <p:nvPr/>
        </p:nvSpPr>
        <p:spPr>
          <a:xfrm>
            <a:off x="1086815" y="5586847"/>
            <a:ext cx="3338166" cy="4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26"/>
            <a:r>
              <a:rPr lang="en-US" sz="2199" dirty="0">
                <a:solidFill>
                  <a:prstClr val="black"/>
                </a:solidFill>
                <a:latin typeface="Calibri Light" panose="020F0302020204030204"/>
              </a:rPr>
              <a:t>Reduced Dynamics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C958F99-E085-7EB8-33D1-0B11C0011C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63" t="13610" r="58273" b="80980"/>
          <a:stretch/>
        </p:blipFill>
        <p:spPr>
          <a:xfrm>
            <a:off x="648229" y="2374969"/>
            <a:ext cx="4590638" cy="3896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CBBE317-88D3-BCB6-47FC-A6D1E387A7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83" t="37262" r="30621" b="55672"/>
          <a:stretch/>
        </p:blipFill>
        <p:spPr>
          <a:xfrm>
            <a:off x="915737" y="5967780"/>
            <a:ext cx="4165900" cy="502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F64029-0031-AFDC-1721-1D005C8AFD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0292"/>
            <a:ext cx="5785721" cy="620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F29BD1-EBBE-AFCC-0A53-B0D32F605D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88" t="19750"/>
          <a:stretch/>
        </p:blipFill>
        <p:spPr>
          <a:xfrm>
            <a:off x="1354640" y="4704026"/>
            <a:ext cx="2857140" cy="489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529075-0B72-52C3-E13D-CB9A37E650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61" b="-13872"/>
          <a:stretch/>
        </p:blipFill>
        <p:spPr>
          <a:xfrm>
            <a:off x="1096480" y="4215215"/>
            <a:ext cx="3338166" cy="69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2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8825" cy="685621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892"/>
            <a:ext cx="12188823" cy="159032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893"/>
            <a:ext cx="8113193" cy="1590328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3185" y="892"/>
            <a:ext cx="4075636" cy="1590328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230" y="892"/>
            <a:ext cx="11729591" cy="1597017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C64DF-2CB4-4169-A962-DF903DC5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2" y="295355"/>
            <a:ext cx="9893374" cy="1033400"/>
          </a:xfrm>
        </p:spPr>
        <p:txBody>
          <a:bodyPr>
            <a:normAutofit/>
          </a:bodyPr>
          <a:lstStyle/>
          <a:p>
            <a:r>
              <a:rPr lang="en-US" sz="3999" dirty="0">
                <a:solidFill>
                  <a:srgbClr val="FFFFFF"/>
                </a:solidFill>
              </a:rPr>
              <a:t>Membrane bending couplings</a:t>
            </a:r>
            <a:endParaRPr lang="en-GB" sz="3999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7B8AB-3273-3D76-DA6F-2F5270300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78" t="41162" r="11926" b="31542"/>
          <a:stretch/>
        </p:blipFill>
        <p:spPr>
          <a:xfrm>
            <a:off x="171405" y="4497608"/>
            <a:ext cx="7393284" cy="18120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F1A99FA-4504-174E-E63B-0F7FD4580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301"/>
          <a:stretch/>
        </p:blipFill>
        <p:spPr>
          <a:xfrm>
            <a:off x="1563558" y="1623216"/>
            <a:ext cx="9508739" cy="25519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6A058BE-E5CA-4BBF-3428-60E41D3E3B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13" t="70865" r="26239"/>
          <a:stretch/>
        </p:blipFill>
        <p:spPr>
          <a:xfrm>
            <a:off x="7512511" y="4497608"/>
            <a:ext cx="4658921" cy="193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5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8825" cy="685621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892"/>
            <a:ext cx="12188823" cy="159032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893"/>
            <a:ext cx="8113193" cy="1590328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3185" y="892"/>
            <a:ext cx="4075636" cy="1590328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230" y="892"/>
            <a:ext cx="11729591" cy="1597017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C64DF-2CB4-4169-A962-DF903DC5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2" y="295355"/>
            <a:ext cx="9893374" cy="1033400"/>
          </a:xfrm>
        </p:spPr>
        <p:txBody>
          <a:bodyPr>
            <a:normAutofit/>
          </a:bodyPr>
          <a:lstStyle/>
          <a:p>
            <a:r>
              <a:rPr lang="en-US" sz="3999" dirty="0">
                <a:solidFill>
                  <a:srgbClr val="FFFFFF"/>
                </a:solidFill>
              </a:rPr>
              <a:t>Invariant breaking terms</a:t>
            </a:r>
            <a:endParaRPr lang="en-GB" sz="3999" dirty="0">
              <a:solidFill>
                <a:srgbClr val="FFFFF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A584B5-87F3-A29A-D3E3-9D4722DED3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827"/>
          <a:stretch/>
        </p:blipFill>
        <p:spPr>
          <a:xfrm>
            <a:off x="1356808" y="1597909"/>
            <a:ext cx="10028613" cy="835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AD1EC5-9B5C-CEF1-4E33-4A51F3952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25" b="77224"/>
          <a:stretch/>
        </p:blipFill>
        <p:spPr>
          <a:xfrm>
            <a:off x="1236003" y="2350168"/>
            <a:ext cx="10028613" cy="631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63ABE4-BC5F-29E1-0D28-0073FA5A4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80" t="41320" r="5367" b="9435"/>
          <a:stretch/>
        </p:blipFill>
        <p:spPr>
          <a:xfrm>
            <a:off x="4056592" y="3509544"/>
            <a:ext cx="3796158" cy="31235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957090-E796-3406-467C-B53E72D4E2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21" t="39585" r="56601" b="9435"/>
          <a:stretch/>
        </p:blipFill>
        <p:spPr>
          <a:xfrm>
            <a:off x="109659" y="3399535"/>
            <a:ext cx="3648202" cy="32335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967B6D-38EA-2CFF-95F9-E02324C3B1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12" t="70865" r="27974" b="16548"/>
          <a:stretch/>
        </p:blipFill>
        <p:spPr>
          <a:xfrm>
            <a:off x="7700188" y="4653542"/>
            <a:ext cx="4488638" cy="83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2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93"/>
            <a:ext cx="12188825" cy="685621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892"/>
            <a:ext cx="12188823" cy="159032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893"/>
            <a:ext cx="8113193" cy="1590328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3185" y="892"/>
            <a:ext cx="4075636" cy="1590328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230" y="892"/>
            <a:ext cx="11729591" cy="1597017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0C64DF-2CB4-4169-A962-DF903DC5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2" y="295355"/>
            <a:ext cx="9893374" cy="1033400"/>
          </a:xfrm>
        </p:spPr>
        <p:txBody>
          <a:bodyPr>
            <a:normAutofit/>
          </a:bodyPr>
          <a:lstStyle/>
          <a:p>
            <a:r>
              <a:rPr lang="en-GB" sz="3999" dirty="0">
                <a:solidFill>
                  <a:srgbClr val="FFFFFF"/>
                </a:solidFill>
              </a:rPr>
              <a:t>So what’s the problem?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3A72F-9E06-A002-5482-2F9809C84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1568"/>
            <a:ext cx="9935420" cy="413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E1E697-5DC8-39C0-F0C3-B4FCBA2C48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33732" r="6498" b="10985"/>
          <a:stretch/>
        </p:blipFill>
        <p:spPr>
          <a:xfrm>
            <a:off x="6728072" y="1892371"/>
            <a:ext cx="5384094" cy="4562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0EC6F8-9262-426D-AC36-5FE00C500759}"/>
              </a:ext>
            </a:extLst>
          </p:cNvPr>
          <p:cNvSpPr txBox="1"/>
          <p:nvPr/>
        </p:nvSpPr>
        <p:spPr>
          <a:xfrm>
            <a:off x="76659" y="2623552"/>
            <a:ext cx="622035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E0E6C"/>
                </a:solidFill>
                <a:latin typeface="+mj-lt"/>
              </a:rPr>
              <a:t>Many modes coupled to a single master mode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E0E6C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E0E6C"/>
                </a:solidFill>
                <a:latin typeface="+mj-lt"/>
              </a:rPr>
              <a:t>Distributed all over the full spectrum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E0E6C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E0E6C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E0E6C"/>
              </a:solidFill>
              <a:latin typeface="+mj-lt"/>
            </a:endParaRPr>
          </a:p>
          <a:p>
            <a:r>
              <a:rPr lang="en-US" sz="2400" dirty="0">
                <a:solidFill>
                  <a:srgbClr val="0E0E6C"/>
                </a:solidFill>
                <a:latin typeface="+mj-lt"/>
              </a:rPr>
              <a:t>		</a:t>
            </a:r>
            <a:r>
              <a:rPr lang="en-US" sz="2400" dirty="0">
                <a:solidFill>
                  <a:srgbClr val="FF0000"/>
                </a:solidFill>
                <a:latin typeface="+mj-lt"/>
              </a:rPr>
              <a:t>(Q1)</a:t>
            </a:r>
            <a:r>
              <a:rPr lang="en-US" sz="2400" dirty="0">
                <a:solidFill>
                  <a:srgbClr val="0E0E6C"/>
                </a:solidFill>
                <a:latin typeface="+mj-lt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+mj-lt"/>
              </a:rPr>
              <a:t>How can we find them?</a:t>
            </a:r>
          </a:p>
          <a:p>
            <a:r>
              <a:rPr lang="en-US" sz="2400" dirty="0">
                <a:solidFill>
                  <a:srgbClr val="FF0000"/>
                </a:solidFill>
                <a:latin typeface="+mj-lt"/>
              </a:rPr>
              <a:t>		</a:t>
            </a:r>
          </a:p>
          <a:p>
            <a:r>
              <a:rPr lang="en-US" sz="2400" dirty="0">
                <a:solidFill>
                  <a:srgbClr val="FF0000"/>
                </a:solidFill>
                <a:latin typeface="+mj-lt"/>
              </a:rPr>
              <a:t>		(Q2) How can we ‘enslave’ them?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D8C06B-532B-300F-F438-417BE49301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7" t="30012"/>
          <a:stretch/>
        </p:blipFill>
        <p:spPr>
          <a:xfrm>
            <a:off x="6405199" y="1726033"/>
            <a:ext cx="5783622" cy="513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7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5685059_TF02804846.potx" id="{5FC608FB-EB47-41F6-B4AB-C331438455D3}" vid="{8D8D95A3-2BEA-4434-A677-D4343B8F79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16x9</Template>
  <TotalTime>10307</TotalTime>
  <Words>1202</Words>
  <Application>Microsoft Macintosh PowerPoint</Application>
  <PresentationFormat>Custom</PresentationFormat>
  <Paragraphs>141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Consolas</vt:lpstr>
      <vt:lpstr>Corbel</vt:lpstr>
      <vt:lpstr>Courier New</vt:lpstr>
      <vt:lpstr>Wingdings</vt:lpstr>
      <vt:lpstr>Chalkboard 16x9</vt:lpstr>
      <vt:lpstr>Office Theme</vt:lpstr>
      <vt:lpstr>Tutorial on Nonlinear Reduced Order Modelling</vt:lpstr>
      <vt:lpstr>PowerPoint Presentation</vt:lpstr>
      <vt:lpstr>PowerPoint Presentation</vt:lpstr>
      <vt:lpstr>The simplest ROM</vt:lpstr>
      <vt:lpstr>What happens when the system is Nonlinear?</vt:lpstr>
      <vt:lpstr>Naïve approach</vt:lpstr>
      <vt:lpstr>Membrane bending couplings</vt:lpstr>
      <vt:lpstr>Invariant breaking terms</vt:lpstr>
      <vt:lpstr>So what’s the problem?</vt:lpstr>
      <vt:lpstr>Outline</vt:lpstr>
      <vt:lpstr>(A2) Static condensation (1D beam elements)</vt:lpstr>
      <vt:lpstr>(A2) Static condensation (3D beam elements)</vt:lpstr>
      <vt:lpstr>(A1) EITHER.. Implicit condensation (ICE)</vt:lpstr>
      <vt:lpstr>(A1) OR.. Static Modal Derivative (SMD)</vt:lpstr>
      <vt:lpstr>(A1) OR.. Static Modal Derivative (SMD)</vt:lpstr>
      <vt:lpstr>Recap so far</vt:lpstr>
      <vt:lpstr>(A2) Intuition on quadratic manifold (QM)</vt:lpstr>
      <vt:lpstr>(A2) Intuition on quadratic manifold (QM)</vt:lpstr>
      <vt:lpstr>ROM by projection (QM / IC-ICE)</vt:lpstr>
      <vt:lpstr>(A2) Inertial nonlinearity in QM</vt:lpstr>
      <vt:lpstr>Displacement only change of coordinates</vt:lpstr>
      <vt:lpstr>When is it needed?</vt:lpstr>
      <vt:lpstr>Example shallow VS non-shallow arch</vt:lpstr>
      <vt:lpstr>(A2) ROM by invariance (Shaw-Pierre SP)</vt:lpstr>
      <vt:lpstr>(A2) ROM by invariance (Normal Form Style)</vt:lpstr>
      <vt:lpstr>(A2) Invariance equation (SP/SSM/DNF/DPIM)</vt:lpstr>
      <vt:lpstr>(A2) Velocity dependent manifold</vt:lpstr>
      <vt:lpstr>Recap</vt:lpstr>
      <vt:lpstr>SC/ICE</vt:lpstr>
      <vt:lpstr>QM/IC-ICE</vt:lpstr>
      <vt:lpstr>SP/SSM/DNF/DPIM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Vizzaccaro, Alessandra</dc:creator>
  <cp:lastModifiedBy>alessandra vizzaccaro</cp:lastModifiedBy>
  <cp:revision>21</cp:revision>
  <dcterms:created xsi:type="dcterms:W3CDTF">2023-02-11T16:27:21Z</dcterms:created>
  <dcterms:modified xsi:type="dcterms:W3CDTF">2025-06-11T13:21:01Z</dcterms:modified>
</cp:coreProperties>
</file>